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embeddedFontLst>
    <p:embeddedFont>
      <p:font typeface="Play"/>
      <p:regular r:id="rId40"/>
      <p:bold r:id="rId41"/>
    </p:embeddedFon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gDWL2Z+8Xsjf2xe0tcmibVcx03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lay-regular.fntdata"/><Relationship Id="rId20" Type="http://schemas.openxmlformats.org/officeDocument/2006/relationships/slide" Target="slides/slide16.xml"/><Relationship Id="rId42" Type="http://schemas.openxmlformats.org/officeDocument/2006/relationships/font" Target="fonts/Roboto-regular.fntdata"/><Relationship Id="rId41" Type="http://schemas.openxmlformats.org/officeDocument/2006/relationships/font" Target="fonts/Play-bold.fntdata"/><Relationship Id="rId22" Type="http://schemas.openxmlformats.org/officeDocument/2006/relationships/slide" Target="slides/slide18.xml"/><Relationship Id="rId44" Type="http://schemas.openxmlformats.org/officeDocument/2006/relationships/font" Target="fonts/Roboto-italic.fntdata"/><Relationship Id="rId21" Type="http://schemas.openxmlformats.org/officeDocument/2006/relationships/slide" Target="slides/slide17.xml"/><Relationship Id="rId43" Type="http://schemas.openxmlformats.org/officeDocument/2006/relationships/font" Target="fonts/Roboto-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hil415.pbworks.com/f/TuringComputing.pdf"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ntorsparadise.org/the-birthplace-of-ai-9ab7d4e5fb00/" TargetMode="External"/><Relationship Id="rId3" Type="http://schemas.openxmlformats.org/officeDocument/2006/relationships/hyperlink" Target="https://spectrum.ieee.org/dartmouth-ai-workshop" TargetMode="External"/><Relationship Id="rId4" Type="http://schemas.openxmlformats.org/officeDocument/2006/relationships/hyperlink" Target="https://home.dartmouth.edu/about/artificial-intelligence-ai-coined-dartmouth"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ark_I_Perceptr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ark_I_Perceptr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LP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eexplore.ieee.org/document/5389202"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LIZA" TargetMode="External"/><Relationship Id="rId3" Type="http://schemas.openxmlformats.org/officeDocument/2006/relationships/hyperlink" Target="https://sites.google.com/view/elizagen-org/" TargetMode="External"/><Relationship Id="rId4" Type="http://schemas.openxmlformats.org/officeDocument/2006/relationships/hyperlink" Target="https://dl.acm.org/doi/pdf/10.1145/365153.365168" TargetMode="External"/><Relationship Id="rId5" Type="http://schemas.openxmlformats.org/officeDocument/2006/relationships/hyperlink" Target="https://anthay.github.io/eliza.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rn.net/doc/ai/nn/1986-rumelhart-2.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IBM_alignment_model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springer.com/rwe/10.1007/978-0-387-30164-8_813"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eep_Blue_versus_Garry_Kasparov"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pr.org/2025/08/02/nx-s1-5490930/tesla-autopilot-crash-jury-240-million-florida#:~:text=MIAMI%20%E2%80%94%20A%20Miami%20jury%20decided,than%20%24240%20million%20in%20damages" TargetMode="External"/><Relationship Id="rId3" Type="http://schemas.openxmlformats.org/officeDocument/2006/relationships/hyperlink" Target="https://www.miamiherald.com/news/local/community/miami-dade/article297065439.html" TargetMode="External"/><Relationship Id="rId4" Type="http://schemas.openxmlformats.org/officeDocument/2006/relationships/hyperlink" Target="https://en.wikipedia.org/wiki/Shakey_the_robot"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eep_Blue_versus_Garry_Kasparov"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history/watson-jeopardy" TargetMode="External"/><Relationship Id="rId3" Type="http://schemas.openxmlformats.org/officeDocument/2006/relationships/hyperlink" Target="https://www.youtube.com/watch?v=P18EdAKuC1U"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lexNe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010.11929"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doom)" TargetMode="External"/><Relationship Id="rId3" Type="http://schemas.openxmlformats.org/officeDocument/2006/relationships/hyperlink" Target="https://www.youtube.com/watch?v=qyH3NxFz3Aw" TargetMode="External"/><Relationship Id="rId4" Type="http://schemas.openxmlformats.org/officeDocument/2006/relationships/hyperlink" Target="https://www.youtube.com/watch?v=1XF-NG_35N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doom)" TargetMode="External"/><Relationship Id="rId3" Type="http://schemas.openxmlformats.org/officeDocument/2006/relationships/hyperlink" Target="https://www.youtube.com/watch?v=qyH3NxFz3Aw" TargetMode="External"/><Relationship Id="rId4" Type="http://schemas.openxmlformats.org/officeDocument/2006/relationships/hyperlink" Target="https://www.youtube.com/watch?v=1XF-NG_35NE" TargetMode="External"/><Relationship Id="rId5" Type="http://schemas.openxmlformats.org/officeDocument/2006/relationships/hyperlink" Target="https://www.wsj.com/tech/ai/trump-china-ai-race-strategy-apec-64487dcc?gaa_at=eafs&amp;gaa_n=ASWzDAigprZBEL70OIYRqi3Jgyx0SrfKZHeru3w0r8pIK8i60N4jhLqPjbq76QL6fJc%3D&amp;gaa_ts=688e575b&amp;gaa_sig=o5hRFzDmfSKzWaPaNadwDYpyP7xOmq7EQtTL-6s9AKAP0XVaLBkqKz3erzVdkZUpVfdGqHYJsyJd4ALxli1ifw%3D%3D" TargetMode="External"/><Relationship Id="rId6" Type="http://schemas.openxmlformats.org/officeDocument/2006/relationships/hyperlink" Target="https://www.whitehouse.gov/wp-content/uploads/2025/07/Americas-AI-Action-Plan.pdf" TargetMode="External"/><Relationship Id="rId7" Type="http://schemas.openxmlformats.org/officeDocument/2006/relationships/hyperlink" Target="https://www.whitehouse.gov/articles/2025/07/white-house-unveils-americas-ai-action-plan/" TargetMode="External"/><Relationship Id="rId8" Type="http://schemas.openxmlformats.org/officeDocument/2006/relationships/hyperlink" Target="https://www.whitehouse.gov/presidential-actions/2025/07/promoting-the-export-of-the-american-ai-technology-stack/"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doom)" TargetMode="External"/><Relationship Id="rId3" Type="http://schemas.openxmlformats.org/officeDocument/2006/relationships/hyperlink" Target="https://www.youtube.com/watch?v=qyH3NxFz3Aw" TargetMode="External"/><Relationship Id="rId4" Type="http://schemas.openxmlformats.org/officeDocument/2006/relationships/hyperlink" Target="https://www.youtube.com/watch?v=1XF-NG_35NE" TargetMode="External"/><Relationship Id="rId5" Type="http://schemas.openxmlformats.org/officeDocument/2006/relationships/hyperlink" Target="https://www.wsj.com/tech/ai/trump-china-ai-race-strategy-apec-64487dcc?gaa_at=eafs&amp;gaa_n=ASWzDAigprZBEL70OIYRqi3Jgyx0SrfKZHeru3w0r8pIK8i60N4jhLqPjbq76QL6fJc%3D&amp;gaa_ts=688e575b&amp;gaa_sig=o5hRFzDmfSKzWaPaNadwDYpyP7xOmq7EQtTL-6s9AKAP0XVaLBkqKz3erzVdkZUpVfdGqHYJsyJd4ALxli1ifw%3D%3D" TargetMode="External"/><Relationship Id="rId6" Type="http://schemas.openxmlformats.org/officeDocument/2006/relationships/hyperlink" Target="https://www.whitehouse.gov/wp-content/uploads/2025/07/Americas-AI-Action-Plan.pdf" TargetMode="External"/><Relationship Id="rId7" Type="http://schemas.openxmlformats.org/officeDocument/2006/relationships/hyperlink" Target="https://www.whitehouse.gov/articles/2025/07/white-house-unveils-americas-ai-action-plan/" TargetMode="External"/><Relationship Id="rId8" Type="http://schemas.openxmlformats.org/officeDocument/2006/relationships/hyperlink" Target="https://www.whitehouse.gov/presidential-actions/2025/07/promoting-the-export-of-the-american-ai-technology-stack/"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0" Type="http://schemas.openxmlformats.org/officeDocument/2006/relationships/hyperlink" Target="https://en.wikipedia.org/wiki/Deep_Blue_versus_Garry_Kasparov" TargetMode="External"/><Relationship Id="rId22" Type="http://schemas.openxmlformats.org/officeDocument/2006/relationships/hyperlink" Target="https://www.youtube.com/watch?v=P18EdAKuC1U" TargetMode="External"/><Relationship Id="rId21" Type="http://schemas.openxmlformats.org/officeDocument/2006/relationships/hyperlink" Target="https://www.ibm.com/history/watson-jeopardy" TargetMode="External"/><Relationship Id="rId24" Type="http://schemas.openxmlformats.org/officeDocument/2006/relationships/hyperlink" Target="https://proceedings.neurips.cc/paper_files/paper/2012/file/c399862d3b9d6b76c8436e924a68c45b-Paper.pdf" TargetMode="External"/><Relationship Id="rId23" Type="http://schemas.openxmlformats.org/officeDocument/2006/relationships/hyperlink" Target="https://en.wikipedia.org/wiki/AlexNet" TargetMode="External"/><Relationship Id="rId1" Type="http://schemas.openxmlformats.org/officeDocument/2006/relationships/notesMaster" Target="../notesMasters/notesMaster1.xml"/><Relationship Id="rId2" Type="http://schemas.openxmlformats.org/officeDocument/2006/relationships/hyperlink" Target="https://phil415.pbworks.com/f/TuringComputing.pdf" TargetMode="External"/><Relationship Id="rId3" Type="http://schemas.openxmlformats.org/officeDocument/2006/relationships/hyperlink" Target="https://en.wikipedia.org/wiki/A_Brief_History_of_Time" TargetMode="External"/><Relationship Id="rId4" Type="http://schemas.openxmlformats.org/officeDocument/2006/relationships/hyperlink" Target="https://www.fourmilab.ch/babbage/sketch.html" TargetMode="External"/><Relationship Id="rId9" Type="http://schemas.openxmlformats.org/officeDocument/2006/relationships/hyperlink" Target="https://home.dartmouth.edu/about/artificial-intelligence-ai-coined-dartmouth" TargetMode="External"/><Relationship Id="rId26" Type="http://schemas.openxmlformats.org/officeDocument/2006/relationships/hyperlink" Target="https://en.wikipedia.org/wiki/P(doom)" TargetMode="External"/><Relationship Id="rId25" Type="http://schemas.openxmlformats.org/officeDocument/2006/relationships/hyperlink" Target="https://arxiv.org/abs/2010.11929" TargetMode="External"/><Relationship Id="rId28" Type="http://schemas.openxmlformats.org/officeDocument/2006/relationships/hyperlink" Target="https://www.youtube.com/watch?v=1XF-NG_35NE" TargetMode="External"/><Relationship Id="rId27" Type="http://schemas.openxmlformats.org/officeDocument/2006/relationships/hyperlink" Target="https://www.youtube.com/watch?v=qyH3NxFz3Aw" TargetMode="External"/><Relationship Id="rId5" Type="http://schemas.openxmlformats.org/officeDocument/2006/relationships/hyperlink" Target="https://en.wikipedia.org/wiki/Note_G" TargetMode="External"/><Relationship Id="rId6" Type="http://schemas.openxmlformats.org/officeDocument/2006/relationships/hyperlink" Target="https://en.wikipedia.org/wiki/Cryptanalysis_of_the_Enigma" TargetMode="External"/><Relationship Id="rId7" Type="http://schemas.openxmlformats.org/officeDocument/2006/relationships/hyperlink" Target="https://www.cantorsparadise.org/the-birthplace-of-ai-9ab7d4e5fb00/" TargetMode="External"/><Relationship Id="rId8" Type="http://schemas.openxmlformats.org/officeDocument/2006/relationships/hyperlink" Target="https://spectrum.ieee.org/dartmouth-ai-workshop" TargetMode="External"/><Relationship Id="rId11" Type="http://schemas.openxmlformats.org/officeDocument/2006/relationships/hyperlink" Target="https://en.wikipedia.org/wiki/Mark_I_Perceptron" TargetMode="External"/><Relationship Id="rId10" Type="http://schemas.openxmlformats.org/officeDocument/2006/relationships/hyperlink" Target="https://en.wikipedia.org/wiki/Dartmouth_workshop" TargetMode="External"/><Relationship Id="rId13" Type="http://schemas.openxmlformats.org/officeDocument/2006/relationships/hyperlink" Target="http://www.incompleteideas.net/book/ebook/node109.html" TargetMode="External"/><Relationship Id="rId12" Type="http://schemas.openxmlformats.org/officeDocument/2006/relationships/hyperlink" Target="https://ieeexplore.ieee.org/document/5389202" TargetMode="External"/><Relationship Id="rId15" Type="http://schemas.openxmlformats.org/officeDocument/2006/relationships/hyperlink" Target="https://sites.google.com/view/elizagen-org/" TargetMode="External"/><Relationship Id="rId14" Type="http://schemas.openxmlformats.org/officeDocument/2006/relationships/hyperlink" Target="https://en.wikipedia.org/wiki/ELIZA" TargetMode="External"/><Relationship Id="rId17" Type="http://schemas.openxmlformats.org/officeDocument/2006/relationships/hyperlink" Target="https://anthay.github.io/eliza.html" TargetMode="External"/><Relationship Id="rId16" Type="http://schemas.openxmlformats.org/officeDocument/2006/relationships/hyperlink" Target="https://dl.acm.org/doi/pdf/10.1145/365153.365168" TargetMode="External"/><Relationship Id="rId19" Type="http://schemas.openxmlformats.org/officeDocument/2006/relationships/hyperlink" Target="https://link.springer.com/rwe/10.1007/978-0-387-30164-8_813" TargetMode="External"/><Relationship Id="rId18" Type="http://schemas.openxmlformats.org/officeDocument/2006/relationships/hyperlink" Target="https://gwern.net/doc/ai/nn/1986-rumelhart-2.pdf"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ybernetics:_Or_Control_and_Communication_in_the_Animal_and_the_Machine#Information,_Language,_and_Society" TargetMode="External"/><Relationship Id="rId3" Type="http://schemas.openxmlformats.org/officeDocument/2006/relationships/hyperlink" Target="https://watermark.silverchair.com/book_9780262355902.pdf?token=AQECAHi208BE49Ooan9kkhW_Ercy7Dm3ZL_9Cf3qfKAc485ysgAAAyowggMmBgkqhkiG9w0BBwagggMXMIIDEwIBADCCAwwGCSqGSIb3DQEHATAeBglghkgBZQMEAS4wEQQMbj5fnvqHyB-cvPLuAgEQgIIC3V7MIa7yEf1X28DebPW0EQVUQiBcbk6b9_4ba2LvQPew7pMoPY3R787dAmo-Ja7Orj3FZTQqE9_W0zOtdg5kQ2sDMMpV5d5tfq3A8cdO-hppCvtTFXRN1BIFNBwZ0h9rwR1pJHIzZvCMZw6EXlabO68Af9UVXjR8pOIU62gPaArsEmnETRVg8eK-hUNS2Cz8-yKUkj6_4Q4t85clPoTk2PzGSjG-y923UKTYN1hd7bbGACfpOCoEP2ChNF7t0A9LhOQzt-RJQp8SPlKD34eortrJATgAXMfdlPkSkypb9rXRmm7yVMMKcbkDjSNqDKDQzVhCfEwHw1mBI5Jrg8B-GbWI71iAWT9O2ttyNTiedlQ_cHytOcpvfRzz152zPIW1Ioe5riA3EMQQ7g3lzVpw0yBrcPVVJn86Vgw2__ypvSPtH8JYeU2rPLwCjXeteQwMq7waC_KhOvGyJ9-BPLBX_umR0yZ9Vymqvxl8n9SRgXQr9G_tpPTbozZoSrtFic-Cl56f9v6auR6PzFhZU6bIfqOp7aOaPP06Fu3kx5AVRpcy7bRJCtpDCOfGoXlbCpdM2sYA24UwnVEILIR9JU1wlqTfKpGdiyQICr5NWq9lCrZ2iZwtba-lMSc406onWM1eSn_HHIK_d9eBANj0B2FYaGfrerx8xrVxyhq8jKBRPjX3I4LPX5-_OkZWB8XATOxn69F3OrB6A4_V0Kh88HB9aFoVr9mNV6wj-zAL3f4JHZO7sZAi09WMo7RjZuVgNwFJC5Ah7VxGjr5U64JwYVF4mPh8B25Em_hkLDBnRi0JckbjAw1v7ZggfGwMy-MA25IQn8Ik2h_LvhLTSE6USBV35Ppz_o_jVq8HYwDgSLMVI6Y5E6Fp8nDM7vfeKJSuxZj2TzMBIbR6oTcnWXxUR2jC0Eu5Kjgr5Y7xyHXPeHQGfrUW0g3wSEElHCL3zIQLMaUrkNgyj4GTvPwWma0RMS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org/doi/10.1126/science.122.3173.745" TargetMode="External"/><Relationship Id="rId3" Type="http://schemas.openxmlformats.org/officeDocument/2006/relationships/hyperlink" Target="https://www.dataversity.net/a-brief-history-of-natural-language-processing-nlp/" TargetMode="External"/><Relationship Id="rId4" Type="http://schemas.openxmlformats.org/officeDocument/2006/relationships/hyperlink" Target="https://doubleoperative.com/wp-content/uploads/2009/12/chomsky-syntactic-structures-2ed.pdf" TargetMode="External"/><Relationship Id="rId5" Type="http://schemas.openxmlformats.org/officeDocument/2006/relationships/hyperlink" Target="https://www.historyofinformation.com/detail.php?id=666"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he_Computer_and_the_Brain" TargetMode="External"/><Relationship Id="rId3" Type="http://schemas.openxmlformats.org/officeDocument/2006/relationships/hyperlink" Target="https://en.wikipedia.org/wiki/Hodgkin%E2%80%93Huxley_model" TargetMode="External"/><Relationship Id="rId4" Type="http://schemas.openxmlformats.org/officeDocument/2006/relationships/hyperlink" Target="https://pmc.ncbi.nlm.nih.gov/articles/PMC1392413/"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ymbolic_artificial_intelligence" TargetMode="External"/><Relationship Id="rId3" Type="http://schemas.openxmlformats.org/officeDocument/2006/relationships/hyperlink" Target="https://lean-lang.org/" TargetMode="External"/><Relationship Id="rId4" Type="http://schemas.openxmlformats.org/officeDocument/2006/relationships/hyperlink" Target="https://lean-lang.org/use-cases/flt/" TargetMode="External"/><Relationship Id="rId5" Type="http://schemas.openxmlformats.org/officeDocument/2006/relationships/hyperlink" Target="https://en.wikipedia.org/wiki/Macsyma" TargetMode="External"/><Relationship Id="rId6" Type="http://schemas.openxmlformats.org/officeDocument/2006/relationships/hyperlink" Target="https://lesharmoniesdelesprit.wordpress.com/wp-content/uploads/2015/11/whiteheadrussell-principiamathematicavolumei.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6d4ca9d3d1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36d4ca9d3d1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Computing Machinery and Intelligence: </a:t>
            </a:r>
            <a:r>
              <a:rPr lang="en-US" u="sng">
                <a:solidFill>
                  <a:schemeClr val="hlink"/>
                </a:solidFill>
                <a:hlinkClick r:id="rId2"/>
              </a:rPr>
              <a:t>https://phil415.pbworks.com/f/TuringComputing.pdf</a:t>
            </a:r>
            <a:endParaRPr/>
          </a:p>
          <a:p>
            <a:pPr indent="0" lvl="0" marL="0" rtl="0" algn="l">
              <a:spcBef>
                <a:spcPts val="0"/>
              </a:spcBef>
              <a:spcAft>
                <a:spcPts val="0"/>
              </a:spcAft>
              <a:buClr>
                <a:schemeClr val="dk1"/>
              </a:buClr>
              <a:buFont typeface="Arial"/>
              <a:buNone/>
            </a:pPr>
            <a:r>
              <a:rPr lang="en-US"/>
              <a:t>A Brief History of Time: https://en.wikipedia.org/wiki/A_Brief_History_of_Time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7" name="Google Shape;87;g36d4ca9d3d1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The Orginal Proposal for the Confrence - </a:t>
            </a:r>
            <a:r>
              <a:rPr lang="en-US"/>
              <a:t>http://www-formal.stanford.edu/jmc/history/dartmouth.pdf?ref=cantorsparadise.org</a:t>
            </a:r>
            <a:endParaRPr/>
          </a:p>
          <a:p>
            <a:pPr indent="0" lvl="0" marL="0" rtl="0" algn="l">
              <a:spcBef>
                <a:spcPts val="0"/>
              </a:spcBef>
              <a:spcAft>
                <a:spcPts val="0"/>
              </a:spcAft>
              <a:buClr>
                <a:schemeClr val="dk1"/>
              </a:buClr>
              <a:buSzPts val="1200"/>
              <a:buFont typeface="Arial"/>
              <a:buNone/>
            </a:pPr>
            <a:r>
              <a:rPr b="0" i="0" lang="en-US" sz="1200" u="sng" strike="noStrike">
                <a:solidFill>
                  <a:schemeClr val="dk1"/>
                </a:solidFill>
                <a:latin typeface="Arial"/>
                <a:ea typeface="Arial"/>
                <a:cs typeface="Arial"/>
                <a:sym typeface="Arial"/>
                <a:hlinkClick r:id="rId2">
                  <a:extLst>
                    <a:ext uri="{A12FA001-AC4F-418D-AE19-62706E023703}">
                      <ahyp:hlinkClr val="tx"/>
                    </a:ext>
                  </a:extLst>
                </a:hlinkClick>
              </a:rPr>
              <a:t>https://www.cantorsparadise.org/the-birthplace-of-ai-9ab7d4e5fb00/</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3"/>
              </a:rPr>
              <a:t>https://spectrum.ieee.org/dartmouth-ai-workshop</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4"/>
              </a:rPr>
              <a:t>https://home.dartmouth.edu/about/artificial-intelligence-ai-coined-dartmouth</a:t>
            </a:r>
            <a:endParaRPr/>
          </a:p>
          <a:p>
            <a:pPr indent="0" lvl="0" marL="0" rtl="0" algn="l">
              <a:spcBef>
                <a:spcPts val="0"/>
              </a:spcBef>
              <a:spcAft>
                <a:spcPts val="0"/>
              </a:spcAft>
              <a:buClr>
                <a:schemeClr val="dk1"/>
              </a:buClr>
              <a:buSzPts val="1200"/>
              <a:buFont typeface="Arial"/>
              <a:buNone/>
            </a:pPr>
            <a:r>
              <a:rPr lang="en-US"/>
              <a:t>https://en.wikipedia.org/wiki/Dartmouth_workshop</a:t>
            </a:r>
            <a:endParaRPr/>
          </a:p>
        </p:txBody>
      </p:sp>
      <p:sp>
        <p:nvSpPr>
          <p:cNvPr id="178" name="Google Shape;17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3ac02c75a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363ac02c75a_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The Perceptron Proposal (1957): https://bpb-us-e2.wpmucdn.com/websites.umass.edu/dist/a/27637/files/2016/03/rosenblatt-1957.pdf</a:t>
            </a:r>
            <a:endParaRPr/>
          </a:p>
          <a:p>
            <a:pPr indent="0" lvl="0" marL="0" rtl="0" algn="l">
              <a:spcBef>
                <a:spcPts val="0"/>
              </a:spcBef>
              <a:spcAft>
                <a:spcPts val="0"/>
              </a:spcAft>
              <a:buClr>
                <a:schemeClr val="dk1"/>
              </a:buClr>
              <a:buSzPts val="1200"/>
              <a:buFont typeface="Arial"/>
              <a:buNone/>
            </a:pPr>
            <a:r>
              <a:rPr lang="en-US"/>
              <a:t>The Perceptron Paper (1958): https://homepages.math.uic.edu/~lreyzin/papers/rosenblatt58.pdf</a:t>
            </a:r>
            <a:endParaRPr/>
          </a:p>
          <a:p>
            <a:pPr indent="0" lvl="0" marL="0" rtl="0" algn="l">
              <a:spcBef>
                <a:spcPts val="0"/>
              </a:spcBef>
              <a:spcAft>
                <a:spcPts val="0"/>
              </a:spcAft>
              <a:buClr>
                <a:schemeClr val="dk1"/>
              </a:buClr>
              <a:buSzPts val="1200"/>
              <a:buFont typeface="Arial"/>
              <a:buNone/>
            </a:pPr>
            <a:r>
              <a:rPr b="0" i="0" lang="en-US" sz="1200" u="none" strike="noStrike">
                <a:solidFill>
                  <a:schemeClr val="dk1"/>
                </a:solidFill>
                <a:latin typeface="Arial"/>
                <a:ea typeface="Arial"/>
                <a:cs typeface="Arial"/>
                <a:sym typeface="Arial"/>
              </a:rPr>
              <a:t>The Perceptron Book: https://en.wikipedia.org/wiki/Perceptrons_(book)</a:t>
            </a:r>
            <a:endParaRPr/>
          </a:p>
          <a:p>
            <a:pPr indent="0" lvl="0" marL="0" rtl="0" algn="l">
              <a:spcBef>
                <a:spcPts val="0"/>
              </a:spcBef>
              <a:spcAft>
                <a:spcPts val="0"/>
              </a:spcAft>
              <a:buClr>
                <a:schemeClr val="dk1"/>
              </a:buClr>
              <a:buSzPts val="1200"/>
              <a:buFont typeface="Arial"/>
              <a:buNone/>
            </a:pPr>
            <a:r>
              <a:rPr lang="en-US"/>
              <a:t>Mark I Perecptron: </a:t>
            </a:r>
            <a:r>
              <a:rPr lang="en-US" u="sng">
                <a:solidFill>
                  <a:schemeClr val="hlink"/>
                </a:solidFill>
                <a:hlinkClick r:id="rId2"/>
              </a:rPr>
              <a:t>https://en.wikipedia.org/wiki/Mark_I_Perceptron</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Exercice - Try to linearly separate the XOR problem</a:t>
            </a:r>
            <a:endParaRPr/>
          </a:p>
        </p:txBody>
      </p:sp>
      <p:sp>
        <p:nvSpPr>
          <p:cNvPr id="188" name="Google Shape;188;g363ac02c75a_1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638b98a2d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3638b98a2de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The Perceptron Proposal (1957): https://bpb-us-e2.wpmucdn.com/websites.umass.edu/dist/a/27637/files/2016/03/rosenblatt-1957.pdf</a:t>
            </a:r>
            <a:endParaRPr/>
          </a:p>
          <a:p>
            <a:pPr indent="0" lvl="0" marL="0" rtl="0" algn="l">
              <a:spcBef>
                <a:spcPts val="0"/>
              </a:spcBef>
              <a:spcAft>
                <a:spcPts val="0"/>
              </a:spcAft>
              <a:buClr>
                <a:schemeClr val="dk1"/>
              </a:buClr>
              <a:buSzPts val="1200"/>
              <a:buFont typeface="Arial"/>
              <a:buNone/>
            </a:pPr>
            <a:r>
              <a:rPr lang="en-US"/>
              <a:t>The Perceptron Paper (1958): https://homepages.math.uic.edu/~lreyzin/papers/rosenblatt58.pdf</a:t>
            </a:r>
            <a:endParaRPr/>
          </a:p>
          <a:p>
            <a:pPr indent="0" lvl="0" marL="0" rtl="0" algn="l">
              <a:spcBef>
                <a:spcPts val="0"/>
              </a:spcBef>
              <a:spcAft>
                <a:spcPts val="0"/>
              </a:spcAft>
              <a:buClr>
                <a:schemeClr val="dk1"/>
              </a:buClr>
              <a:buSzPts val="1200"/>
              <a:buFont typeface="Arial"/>
              <a:buNone/>
            </a:pPr>
            <a:r>
              <a:rPr b="0" i="0" lang="en-US" sz="1200" u="none" strike="noStrike">
                <a:solidFill>
                  <a:schemeClr val="dk1"/>
                </a:solidFill>
                <a:latin typeface="Arial"/>
                <a:ea typeface="Arial"/>
                <a:cs typeface="Arial"/>
                <a:sym typeface="Arial"/>
              </a:rPr>
              <a:t>The Perceptron Book: https://en.wikipedia.org/wiki/Perceptrons_(book)</a:t>
            </a:r>
            <a:endParaRPr/>
          </a:p>
          <a:p>
            <a:pPr indent="0" lvl="0" marL="0" rtl="0" algn="l">
              <a:spcBef>
                <a:spcPts val="0"/>
              </a:spcBef>
              <a:spcAft>
                <a:spcPts val="0"/>
              </a:spcAft>
              <a:buClr>
                <a:schemeClr val="dk1"/>
              </a:buClr>
              <a:buSzPts val="1200"/>
              <a:buFont typeface="Arial"/>
              <a:buNone/>
            </a:pPr>
            <a:r>
              <a:rPr lang="en-US"/>
              <a:t>Mark I Perecptron: </a:t>
            </a:r>
            <a:r>
              <a:rPr lang="en-US" u="sng">
                <a:solidFill>
                  <a:schemeClr val="hlink"/>
                </a:solidFill>
                <a:hlinkClick r:id="rId2"/>
              </a:rPr>
              <a:t>https://en.wikipedia.org/wiki/Mark_I_Perceptron</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Exercice - Try to linearly separate the XOR problem</a:t>
            </a:r>
            <a:endParaRPr/>
          </a:p>
        </p:txBody>
      </p:sp>
      <p:sp>
        <p:nvSpPr>
          <p:cNvPr id="199" name="Google Shape;199;g3638b98a2de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63ab158ad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363ab158ada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ALPAC Wikipedia: </a:t>
            </a:r>
            <a:r>
              <a:rPr lang="en-US" u="sng">
                <a:solidFill>
                  <a:schemeClr val="hlink"/>
                </a:solidFill>
                <a:hlinkClick r:id="rId2"/>
              </a:rPr>
              <a:t>https://en.wikipedia.org/wiki/ALPAC</a:t>
            </a:r>
            <a:endParaRPr/>
          </a:p>
          <a:p>
            <a:pPr indent="0" lvl="0" marL="0" rtl="0" algn="l">
              <a:spcBef>
                <a:spcPts val="0"/>
              </a:spcBef>
              <a:spcAft>
                <a:spcPts val="0"/>
              </a:spcAft>
              <a:buClr>
                <a:schemeClr val="dk1"/>
              </a:buClr>
              <a:buSzPts val="1200"/>
              <a:buFont typeface="Arial"/>
              <a:buNone/>
            </a:pPr>
            <a:r>
              <a:rPr lang="en-US"/>
              <a:t>Original ALPAC Report: https://nap.nationalacademies.org/read/9547/chapter/1#iii</a:t>
            </a:r>
            <a:endParaRPr/>
          </a:p>
        </p:txBody>
      </p:sp>
      <p:sp>
        <p:nvSpPr>
          <p:cNvPr id="209" name="Google Shape;209;g363ab158ada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Some studies in machine learning using the game of checkers: </a:t>
            </a:r>
            <a:r>
              <a:rPr lang="en-US" u="sng">
                <a:solidFill>
                  <a:schemeClr val="hlink"/>
                </a:solidFill>
                <a:hlinkClick r:id="rId2"/>
              </a:rPr>
              <a:t>https://ieeexplore.ieee.org/document/5389202</a:t>
            </a:r>
            <a:r>
              <a:rPr lang="en-US"/>
              <a:t> (https://people.csail.mit.edu/brooks/idocs/Samuel.pdf)</a:t>
            </a:r>
            <a:endParaRPr/>
          </a:p>
          <a:p>
            <a:pPr indent="0" lvl="0" marL="0" rtl="0" algn="l">
              <a:spcBef>
                <a:spcPts val="0"/>
              </a:spcBef>
              <a:spcAft>
                <a:spcPts val="0"/>
              </a:spcAft>
              <a:buClr>
                <a:schemeClr val="dk1"/>
              </a:buClr>
              <a:buSzPts val="1200"/>
              <a:buFont typeface="Arial"/>
              <a:buNone/>
            </a:pPr>
            <a:r>
              <a:rPr lang="en-US"/>
              <a:t>Samuel</a:t>
            </a:r>
            <a:r>
              <a:rPr lang="en-US"/>
              <a:t> Checkers: http://www.incompleteideas.net/book/ebook/node109.html</a:t>
            </a:r>
            <a:endParaRPr/>
          </a:p>
        </p:txBody>
      </p:sp>
      <p:sp>
        <p:nvSpPr>
          <p:cNvPr id="219" name="Google Shape;21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6340a4dfa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36340a4dfa9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Eliza: </a:t>
            </a:r>
            <a:r>
              <a:rPr lang="en-US" u="sng">
                <a:solidFill>
                  <a:schemeClr val="hlink"/>
                </a:solidFill>
                <a:hlinkClick r:id="rId2"/>
              </a:rPr>
              <a:t>https://en.wikipedia.org/wiki/ELIZA</a:t>
            </a:r>
            <a:endParaRPr/>
          </a:p>
          <a:p>
            <a:pPr indent="0" lvl="0" marL="0" rtl="0" algn="l">
              <a:spcBef>
                <a:spcPts val="0"/>
              </a:spcBef>
              <a:spcAft>
                <a:spcPts val="0"/>
              </a:spcAft>
              <a:buClr>
                <a:schemeClr val="dk1"/>
              </a:buClr>
              <a:buSzPts val="1200"/>
              <a:buFont typeface="Arial"/>
              <a:buNone/>
            </a:pPr>
            <a:r>
              <a:rPr lang="en-US"/>
              <a:t>History of ELIZA: </a:t>
            </a:r>
            <a:r>
              <a:rPr lang="en-US" u="sng">
                <a:solidFill>
                  <a:schemeClr val="hlink"/>
                </a:solidFill>
                <a:hlinkClick r:id="rId3"/>
              </a:rPr>
              <a:t>https://sites.google.com/view/elizagen-org/</a:t>
            </a:r>
            <a:r>
              <a:rPr lang="en-US"/>
              <a:t> </a:t>
            </a:r>
            <a:endParaRPr/>
          </a:p>
          <a:p>
            <a:pPr indent="0" lvl="0" marL="0" rtl="0" algn="l">
              <a:spcBef>
                <a:spcPts val="0"/>
              </a:spcBef>
              <a:spcAft>
                <a:spcPts val="0"/>
              </a:spcAft>
              <a:buClr>
                <a:schemeClr val="dk1"/>
              </a:buClr>
              <a:buSzPts val="1200"/>
              <a:buFont typeface="Arial"/>
              <a:buNone/>
            </a:pPr>
            <a:r>
              <a:rPr lang="en-US"/>
              <a:t>Original</a:t>
            </a:r>
            <a:r>
              <a:rPr lang="en-US"/>
              <a:t> Paper: </a:t>
            </a:r>
            <a:r>
              <a:rPr lang="en-US" u="sng">
                <a:solidFill>
                  <a:schemeClr val="hlink"/>
                </a:solidFill>
                <a:hlinkClick r:id="rId4"/>
              </a:rPr>
              <a:t>https://dl.acm.org/doi/pdf/10.1145/365153.365168</a:t>
            </a:r>
            <a:endParaRPr/>
          </a:p>
          <a:p>
            <a:pPr indent="0" lvl="0" marL="0" rtl="0" algn="l">
              <a:spcBef>
                <a:spcPts val="0"/>
              </a:spcBef>
              <a:spcAft>
                <a:spcPts val="0"/>
              </a:spcAft>
              <a:buClr>
                <a:schemeClr val="dk1"/>
              </a:buClr>
              <a:buSzPts val="1200"/>
              <a:buFont typeface="Arial"/>
              <a:buNone/>
            </a:pPr>
            <a:r>
              <a:rPr lang="en-US"/>
              <a:t>Online version of ELIZA: </a:t>
            </a:r>
            <a:r>
              <a:rPr lang="en-US" u="sng">
                <a:solidFill>
                  <a:schemeClr val="hlink"/>
                </a:solidFill>
                <a:hlinkClick r:id="rId5"/>
              </a:rPr>
              <a:t>https://anthay.github.io/eliza.html</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Exercise- Talk to ELIZA how does it compare to modern Chat Bots like Copilot or Gemini</a:t>
            </a:r>
            <a:endParaRPr/>
          </a:p>
        </p:txBody>
      </p:sp>
      <p:sp>
        <p:nvSpPr>
          <p:cNvPr id="229" name="Google Shape;229;g36340a4dfa9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Learning Representations By-Back Propagating Errors: </a:t>
            </a:r>
            <a:r>
              <a:rPr lang="en-US" u="sng">
                <a:solidFill>
                  <a:schemeClr val="hlink"/>
                </a:solidFill>
                <a:hlinkClick r:id="rId2"/>
              </a:rPr>
              <a:t>https://gwern.net/doc/ai/nn/1986-rumelhart-2.pdf</a:t>
            </a:r>
            <a:endParaRPr/>
          </a:p>
          <a:p>
            <a:pPr indent="0" lvl="0" marL="0" rtl="0" algn="l">
              <a:spcBef>
                <a:spcPts val="0"/>
              </a:spcBef>
              <a:spcAft>
                <a:spcPts val="0"/>
              </a:spcAft>
              <a:buClr>
                <a:schemeClr val="dk1"/>
              </a:buClr>
              <a:buSzPts val="1200"/>
              <a:buFont typeface="Arial"/>
              <a:buNone/>
            </a:pPr>
            <a:r>
              <a:rPr lang="en-US"/>
              <a:t>Hopfeild Network: https://pmc.ncbi.nlm.nih.gov/articles/PMC346238/</a:t>
            </a:r>
            <a:endParaRPr/>
          </a:p>
        </p:txBody>
      </p:sp>
      <p:sp>
        <p:nvSpPr>
          <p:cNvPr id="239" name="Google Shape;23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63ab158ada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363ab158ada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IBM Alignment Model: </a:t>
            </a:r>
            <a:r>
              <a:rPr lang="en-US" u="sng">
                <a:solidFill>
                  <a:schemeClr val="hlink"/>
                </a:solidFill>
                <a:hlinkClick r:id="rId2"/>
              </a:rPr>
              <a:t>https://en.wikipedia.org/wiki/IBM_alignment_models</a:t>
            </a:r>
            <a:endParaRPr/>
          </a:p>
          <a:p>
            <a:pPr indent="0" lvl="0" marL="0" rtl="0" algn="l">
              <a:spcBef>
                <a:spcPts val="0"/>
              </a:spcBef>
              <a:spcAft>
                <a:spcPts val="0"/>
              </a:spcAft>
              <a:buClr>
                <a:schemeClr val="dk1"/>
              </a:buClr>
              <a:buSzPts val="1200"/>
              <a:buFont typeface="Arial"/>
              <a:buNone/>
            </a:pPr>
            <a:r>
              <a:t/>
            </a:r>
            <a:endParaRPr/>
          </a:p>
        </p:txBody>
      </p:sp>
      <p:sp>
        <p:nvSpPr>
          <p:cNvPr id="249" name="Google Shape;249;g363ab158ada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TD-Gammon Paper: </a:t>
            </a:r>
            <a:r>
              <a:rPr lang="en-US" u="sng">
                <a:solidFill>
                  <a:schemeClr val="hlink"/>
                </a:solidFill>
                <a:hlinkClick r:id="rId2"/>
              </a:rPr>
              <a:t>https://link.springer.com/rwe/10.1007/978-0-387-30164-8_813</a:t>
            </a:r>
            <a:endParaRPr/>
          </a:p>
          <a:p>
            <a:pPr indent="0" lvl="0" marL="0" rtl="0" algn="l">
              <a:spcBef>
                <a:spcPts val="0"/>
              </a:spcBef>
              <a:spcAft>
                <a:spcPts val="0"/>
              </a:spcAft>
              <a:buClr>
                <a:schemeClr val="dk1"/>
              </a:buClr>
              <a:buSzPts val="1200"/>
              <a:buFont typeface="Arial"/>
              <a:buNone/>
            </a:pPr>
            <a:r>
              <a:t/>
            </a:r>
            <a:endParaRPr/>
          </a:p>
        </p:txBody>
      </p:sp>
      <p:sp>
        <p:nvSpPr>
          <p:cNvPr id="259" name="Google Shape;25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63467604b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363467604ba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Deep Blue vs Kasparov: </a:t>
            </a:r>
            <a:r>
              <a:rPr lang="en-US" u="sng">
                <a:solidFill>
                  <a:schemeClr val="hlink"/>
                </a:solidFill>
                <a:hlinkClick r:id="rId2"/>
              </a:rPr>
              <a:t>https://en.wikipedia.org/wiki/Deep_Blue_versus_Garry_Kasparov</a:t>
            </a:r>
            <a:endParaRPr/>
          </a:p>
          <a:p>
            <a:pPr indent="0" lvl="0" marL="0" rtl="0" algn="l">
              <a:spcBef>
                <a:spcPts val="0"/>
              </a:spcBef>
              <a:spcAft>
                <a:spcPts val="0"/>
              </a:spcAft>
              <a:buClr>
                <a:schemeClr val="dk1"/>
              </a:buClr>
              <a:buSzPts val="1200"/>
              <a:buFont typeface="Arial"/>
              <a:buNone/>
            </a:pPr>
            <a:r>
              <a:t/>
            </a:r>
            <a:endParaRPr/>
          </a:p>
        </p:txBody>
      </p:sp>
      <p:sp>
        <p:nvSpPr>
          <p:cNvPr id="269" name="Google Shape;269;g363467604ba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Arial"/>
                <a:ea typeface="Arial"/>
                <a:cs typeface="Arial"/>
                <a:sym typeface="Arial"/>
              </a:rPr>
              <a:t>Charles Babbage: https://en.wikipedia.org/wiki/Charles_Babbage#Early_life</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Difference </a:t>
            </a:r>
            <a:r>
              <a:rPr lang="en-US"/>
              <a:t>Engine: https://en.wikipedia.org/wiki/Difference_engine</a:t>
            </a:r>
            <a:endParaRPr/>
          </a:p>
          <a:p>
            <a:pPr indent="0" lvl="0" marL="0" rtl="0" algn="l">
              <a:spcBef>
                <a:spcPts val="0"/>
              </a:spcBef>
              <a:spcAft>
                <a:spcPts val="0"/>
              </a:spcAft>
              <a:buNone/>
            </a:pPr>
            <a:r>
              <a:rPr lang="en-US"/>
              <a:t>Ada Lovelace on the Analytical Engine: https://www.fourmilab.ch/babbage/sketch.html</a:t>
            </a:r>
            <a:endParaRPr/>
          </a:p>
          <a:p>
            <a:pPr indent="0" lvl="0" marL="0" rtl="0" algn="l">
              <a:spcBef>
                <a:spcPts val="0"/>
              </a:spcBef>
              <a:spcAft>
                <a:spcPts val="0"/>
              </a:spcAft>
              <a:buNone/>
            </a:pPr>
            <a:r>
              <a:rPr lang="en-US"/>
              <a:t>Babbage vs Joseph Clement</a:t>
            </a:r>
            <a:endParaRPr/>
          </a:p>
        </p:txBody>
      </p:sp>
      <p:sp>
        <p:nvSpPr>
          <p:cNvPr id="98" name="Google Shape;9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63ab158ada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363ab158ada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Tesla Self Driving Miami Lawsuit: </a:t>
            </a:r>
            <a:r>
              <a:rPr lang="en-US" u="sng">
                <a:solidFill>
                  <a:schemeClr val="hlink"/>
                </a:solidFill>
                <a:hlinkClick r:id="rId2"/>
              </a:rPr>
              <a:t>https://www.npr.org/2025/08/02/nx-s1-5490930/tesla-autopilot-crash-jury-240-million-florida#:~:text=MIAMI%20%E2%80%94%20A%20Miami%20jury%20decided,than%20%24240%20million%20in%20damages</a:t>
            </a:r>
            <a:r>
              <a:rPr lang="en-US"/>
              <a:t>.</a:t>
            </a:r>
            <a:endParaRPr/>
          </a:p>
          <a:p>
            <a:pPr indent="0" lvl="0" marL="0" rtl="0" algn="l">
              <a:spcBef>
                <a:spcPts val="0"/>
              </a:spcBef>
              <a:spcAft>
                <a:spcPts val="0"/>
              </a:spcAft>
              <a:buClr>
                <a:schemeClr val="dk1"/>
              </a:buClr>
              <a:buSzPts val="1200"/>
              <a:buFont typeface="Arial"/>
              <a:buNone/>
            </a:pPr>
            <a:r>
              <a:rPr lang="en-US"/>
              <a:t>Waymo in Miami: </a:t>
            </a:r>
            <a:r>
              <a:rPr lang="en-US" u="sng">
                <a:solidFill>
                  <a:schemeClr val="hlink"/>
                </a:solidFill>
                <a:hlinkClick r:id="rId3"/>
              </a:rPr>
              <a:t>https://www.miamiherald.com/news/local/community/miami-dade/article297065439.html</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4"/>
              </a:rPr>
              <a:t>https://en.wikipedia.org/wiki/Shakey_the_robot</a:t>
            </a:r>
            <a:endParaRPr/>
          </a:p>
          <a:p>
            <a:pPr indent="0" lvl="0" marL="0" rtl="0" algn="l">
              <a:spcBef>
                <a:spcPts val="0"/>
              </a:spcBef>
              <a:spcAft>
                <a:spcPts val="0"/>
              </a:spcAft>
              <a:buClr>
                <a:schemeClr val="dk1"/>
              </a:buClr>
              <a:buSzPts val="1200"/>
              <a:buFont typeface="Arial"/>
              <a:buNone/>
            </a:pPr>
            <a:r>
              <a:rPr lang="en-US"/>
              <a:t>https://en.wikipedia.org/wiki/Stanley_(vehicle)</a:t>
            </a:r>
            <a:endParaRPr/>
          </a:p>
        </p:txBody>
      </p:sp>
      <p:sp>
        <p:nvSpPr>
          <p:cNvPr id="279" name="Google Shape;279;g363ab158ada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63ac02c75a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363ac02c75a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Deep Blue vs Kasparov: </a:t>
            </a:r>
            <a:r>
              <a:rPr lang="en-US" u="sng">
                <a:solidFill>
                  <a:schemeClr val="hlink"/>
                </a:solidFill>
                <a:hlinkClick r:id="rId2"/>
              </a:rPr>
              <a:t>https://en.wikipedia.org/wiki/Deep_Blue_versus_Garry_Kasparov</a:t>
            </a:r>
            <a:endParaRPr/>
          </a:p>
          <a:p>
            <a:pPr indent="0" lvl="0" marL="0" rtl="0" algn="l">
              <a:spcBef>
                <a:spcPts val="0"/>
              </a:spcBef>
              <a:spcAft>
                <a:spcPts val="0"/>
              </a:spcAft>
              <a:buClr>
                <a:schemeClr val="dk1"/>
              </a:buClr>
              <a:buSzPts val="1200"/>
              <a:buFont typeface="Arial"/>
              <a:buNone/>
            </a:pPr>
            <a:r>
              <a:t/>
            </a:r>
            <a:endParaRPr/>
          </a:p>
        </p:txBody>
      </p:sp>
      <p:sp>
        <p:nvSpPr>
          <p:cNvPr id="290" name="Google Shape;290;g363ac02c75a_1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63467604b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363467604ba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IBM Watson: </a:t>
            </a:r>
            <a:r>
              <a:rPr lang="en-US" u="sng">
                <a:solidFill>
                  <a:schemeClr val="hlink"/>
                </a:solidFill>
                <a:hlinkClick r:id="rId2"/>
              </a:rPr>
              <a:t>https://www.ibm.com/history/watson-jeopardy</a:t>
            </a:r>
            <a:endParaRPr/>
          </a:p>
          <a:p>
            <a:pPr indent="0" lvl="0" marL="0" rtl="0" algn="l">
              <a:spcBef>
                <a:spcPts val="0"/>
              </a:spcBef>
              <a:spcAft>
                <a:spcPts val="0"/>
              </a:spcAft>
              <a:buClr>
                <a:schemeClr val="dk1"/>
              </a:buClr>
              <a:buSzPts val="1200"/>
              <a:buFont typeface="Arial"/>
              <a:buNone/>
            </a:pPr>
            <a:r>
              <a:rPr lang="en-US"/>
              <a:t>IBM Video on Watson: </a:t>
            </a:r>
            <a:r>
              <a:rPr lang="en-US" u="sng">
                <a:solidFill>
                  <a:schemeClr val="hlink"/>
                </a:solidFill>
                <a:hlinkClick r:id="rId3"/>
              </a:rPr>
              <a:t>https://www.youtube.com/watch?v=P18EdAKuC1U</a:t>
            </a:r>
            <a:endParaRPr/>
          </a:p>
          <a:p>
            <a:pPr indent="0" lvl="0" marL="0" rtl="0" algn="l">
              <a:spcBef>
                <a:spcPts val="0"/>
              </a:spcBef>
              <a:spcAft>
                <a:spcPts val="0"/>
              </a:spcAft>
              <a:buClr>
                <a:schemeClr val="dk1"/>
              </a:buClr>
              <a:buSzPts val="1200"/>
              <a:buFont typeface="Arial"/>
              <a:buNone/>
            </a:pPr>
            <a:r>
              <a:t/>
            </a:r>
            <a:endParaRPr/>
          </a:p>
        </p:txBody>
      </p:sp>
      <p:sp>
        <p:nvSpPr>
          <p:cNvPr id="300" name="Google Shape;300;g363467604ba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63467604b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363467604ba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NYT Article about Go (1997): https://www.nytimes.com/1997/07/29/science/to-test-a-powerful-computer-play-an-ancient-game.html</a:t>
            </a:r>
            <a:endParaRPr/>
          </a:p>
        </p:txBody>
      </p:sp>
      <p:sp>
        <p:nvSpPr>
          <p:cNvPr id="310" name="Google Shape;310;g363467604ba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AlexNet: </a:t>
            </a:r>
            <a:r>
              <a:rPr lang="en-US" u="sng">
                <a:solidFill>
                  <a:schemeClr val="hlink"/>
                </a:solidFill>
                <a:hlinkClick r:id="rId2"/>
              </a:rPr>
              <a:t>https://en.wikipedia.org/wiki/AlexNet</a:t>
            </a:r>
            <a:endParaRPr/>
          </a:p>
          <a:p>
            <a:pPr indent="0" lvl="0" marL="0" rtl="0" algn="l">
              <a:spcBef>
                <a:spcPts val="0"/>
              </a:spcBef>
              <a:spcAft>
                <a:spcPts val="0"/>
              </a:spcAft>
              <a:buClr>
                <a:schemeClr val="dk1"/>
              </a:buClr>
              <a:buSzPts val="1100"/>
              <a:buFont typeface="Arial"/>
              <a:buNone/>
            </a:pPr>
            <a:r>
              <a:rPr lang="en-US"/>
              <a:t>ImageNet Classification with Deep Convolutional Neural Networks: https://proceedings.neurips.cc/paper_files/paper/2012/file/c399862d3b9d6b76c8436e924a68c45b-Paper.pdf</a:t>
            </a:r>
            <a:endParaRPr/>
          </a:p>
          <a:p>
            <a:pPr indent="0" lvl="0" marL="0" rtl="0" algn="l">
              <a:spcBef>
                <a:spcPts val="0"/>
              </a:spcBef>
              <a:spcAft>
                <a:spcPts val="0"/>
              </a:spcAft>
              <a:buClr>
                <a:schemeClr val="dk1"/>
              </a:buClr>
              <a:buSzPts val="1200"/>
              <a:buFont typeface="Arial"/>
              <a:buNone/>
            </a:pPr>
            <a:r>
              <a:t/>
            </a:r>
            <a:endParaRPr/>
          </a:p>
        </p:txBody>
      </p:sp>
      <p:sp>
        <p:nvSpPr>
          <p:cNvPr id="320" name="Google Shape;32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2017 Attention is all you Need: https://arxiv.org/abs/1706.03762</a:t>
            </a:r>
            <a:endParaRPr/>
          </a:p>
          <a:p>
            <a:pPr indent="0" lvl="0" marL="0" rtl="0" algn="l">
              <a:spcBef>
                <a:spcPts val="0"/>
              </a:spcBef>
              <a:spcAft>
                <a:spcPts val="0"/>
              </a:spcAft>
              <a:buClr>
                <a:schemeClr val="dk1"/>
              </a:buClr>
              <a:buSzPts val="1200"/>
              <a:buFont typeface="Arial"/>
              <a:buNone/>
            </a:pPr>
            <a:r>
              <a:rPr lang="en-US"/>
              <a:t>2018 BERT: https://arxiv.org/abs/1810.04805</a:t>
            </a:r>
            <a:endParaRPr/>
          </a:p>
          <a:p>
            <a:pPr indent="0" lvl="0" marL="0" rtl="0" algn="l">
              <a:spcBef>
                <a:spcPts val="0"/>
              </a:spcBef>
              <a:spcAft>
                <a:spcPts val="0"/>
              </a:spcAft>
              <a:buClr>
                <a:schemeClr val="dk1"/>
              </a:buClr>
              <a:buSzPts val="1200"/>
              <a:buFont typeface="Arial"/>
              <a:buNone/>
            </a:pPr>
            <a:r>
              <a:rPr lang="en-US"/>
              <a:t>2020 VIT: </a:t>
            </a:r>
            <a:r>
              <a:rPr lang="en-US" u="sng">
                <a:solidFill>
                  <a:schemeClr val="hlink"/>
                </a:solidFill>
                <a:hlinkClick r:id="rId2"/>
              </a:rPr>
              <a:t>https://arxiv.org/abs/2010.11929</a:t>
            </a:r>
            <a:r>
              <a:rPr lang="en-US"/>
              <a:t> </a:t>
            </a:r>
            <a:endParaRPr/>
          </a:p>
        </p:txBody>
      </p:sp>
      <p:sp>
        <p:nvSpPr>
          <p:cNvPr id="330" name="Google Shape;33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714333ab6c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3714333ab6c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340" name="Google Shape;340;g3714333ab6c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P(doom): </a:t>
            </a:r>
            <a:r>
              <a:rPr lang="en-US" u="sng">
                <a:solidFill>
                  <a:schemeClr val="hlink"/>
                </a:solidFill>
                <a:hlinkClick r:id="rId2"/>
              </a:rPr>
              <a:t>https://en.wikipedia.org/wiki/P(doom)</a:t>
            </a:r>
            <a:endParaRPr/>
          </a:p>
          <a:p>
            <a:pPr indent="0" lvl="0" marL="0" rtl="0" algn="l">
              <a:spcBef>
                <a:spcPts val="0"/>
              </a:spcBef>
              <a:spcAft>
                <a:spcPts val="0"/>
              </a:spcAft>
              <a:buClr>
                <a:schemeClr val="dk1"/>
              </a:buClr>
              <a:buSzPts val="1200"/>
              <a:buFont typeface="Arial"/>
              <a:buNone/>
            </a:pPr>
            <a:r>
              <a:rPr lang="en-US"/>
              <a:t>Hinton Interview: </a:t>
            </a:r>
            <a:r>
              <a:rPr lang="en-US" u="sng">
                <a:solidFill>
                  <a:schemeClr val="hlink"/>
                </a:solidFill>
                <a:hlinkClick r:id="rId3"/>
              </a:rPr>
              <a:t>https://www.youtube.com/watch?v=qyH3NxFz3Aw</a:t>
            </a:r>
            <a:endParaRPr/>
          </a:p>
          <a:p>
            <a:pPr indent="0" lvl="0" marL="0" rtl="0" algn="l">
              <a:spcBef>
                <a:spcPts val="0"/>
              </a:spcBef>
              <a:spcAft>
                <a:spcPts val="0"/>
              </a:spcAft>
              <a:buClr>
                <a:schemeClr val="dk1"/>
              </a:buClr>
              <a:buSzPts val="1100"/>
              <a:buFont typeface="Arial"/>
              <a:buNone/>
            </a:pPr>
            <a:r>
              <a:rPr lang="en-US"/>
              <a:t>Habassis interview: </a:t>
            </a:r>
            <a:r>
              <a:rPr lang="en-US" u="sng">
                <a:solidFill>
                  <a:schemeClr val="hlink"/>
                </a:solidFill>
                <a:hlinkClick r:id="rId4"/>
              </a:rPr>
              <a:t>https://www.youtube.com/watch?v=1XF-NG_35NE</a:t>
            </a:r>
            <a:r>
              <a:rPr lang="en-US"/>
              <a:t> </a:t>
            </a:r>
            <a:endParaRPr/>
          </a:p>
          <a:p>
            <a:pPr indent="0" lvl="0" marL="0" rtl="0" algn="l">
              <a:spcBef>
                <a:spcPts val="0"/>
              </a:spcBef>
              <a:spcAft>
                <a:spcPts val="0"/>
              </a:spcAft>
              <a:buClr>
                <a:schemeClr val="dk1"/>
              </a:buClr>
              <a:buSzPts val="1200"/>
              <a:buFont typeface="Arial"/>
              <a:buNone/>
            </a:pPr>
            <a:r>
              <a:t/>
            </a:r>
            <a:endParaRPr/>
          </a:p>
        </p:txBody>
      </p:sp>
      <p:sp>
        <p:nvSpPr>
          <p:cNvPr id="355" name="Google Shape;3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63ac02c75a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363ac02c75a_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P(doom): </a:t>
            </a:r>
            <a:r>
              <a:rPr lang="en-US" u="sng">
                <a:solidFill>
                  <a:schemeClr val="hlink"/>
                </a:solidFill>
                <a:hlinkClick r:id="rId2"/>
              </a:rPr>
              <a:t>https://en.wikipedia.org/wiki/P(doom)</a:t>
            </a:r>
            <a:endParaRPr/>
          </a:p>
          <a:p>
            <a:pPr indent="0" lvl="0" marL="0" rtl="0" algn="l">
              <a:spcBef>
                <a:spcPts val="0"/>
              </a:spcBef>
              <a:spcAft>
                <a:spcPts val="0"/>
              </a:spcAft>
              <a:buClr>
                <a:schemeClr val="dk1"/>
              </a:buClr>
              <a:buSzPts val="1200"/>
              <a:buFont typeface="Arial"/>
              <a:buNone/>
            </a:pPr>
            <a:r>
              <a:rPr lang="en-US"/>
              <a:t>Hinton Interview: </a:t>
            </a:r>
            <a:r>
              <a:rPr lang="en-US" u="sng">
                <a:solidFill>
                  <a:schemeClr val="hlink"/>
                </a:solidFill>
                <a:hlinkClick r:id="rId3"/>
              </a:rPr>
              <a:t>https://www.youtube.com/watch?v=qyH3NxFz3Aw</a:t>
            </a:r>
            <a:endParaRPr/>
          </a:p>
          <a:p>
            <a:pPr indent="0" lvl="0" marL="0" rtl="0" algn="l">
              <a:spcBef>
                <a:spcPts val="0"/>
              </a:spcBef>
              <a:spcAft>
                <a:spcPts val="0"/>
              </a:spcAft>
              <a:buClr>
                <a:schemeClr val="dk1"/>
              </a:buClr>
              <a:buSzPts val="1100"/>
              <a:buFont typeface="Arial"/>
              <a:buNone/>
            </a:pPr>
            <a:r>
              <a:rPr lang="en-US"/>
              <a:t>Habassis interview: </a:t>
            </a:r>
            <a:r>
              <a:rPr lang="en-US" u="sng">
                <a:solidFill>
                  <a:schemeClr val="hlink"/>
                </a:solidFill>
                <a:hlinkClick r:id="rId4"/>
              </a:rPr>
              <a:t>https://www.youtube.com/watch?v=1XF-NG_35NE</a:t>
            </a:r>
            <a:r>
              <a:rPr lang="en-US"/>
              <a:t>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Palantir - AI for Military</a:t>
            </a:r>
            <a:endParaRPr/>
          </a:p>
          <a:p>
            <a:pPr indent="0" lvl="0" marL="0" rtl="0" algn="l">
              <a:spcBef>
                <a:spcPts val="0"/>
              </a:spcBef>
              <a:spcAft>
                <a:spcPts val="0"/>
              </a:spcAft>
              <a:buClr>
                <a:schemeClr val="dk1"/>
              </a:buClr>
              <a:buSzPts val="1200"/>
              <a:buFont typeface="Arial"/>
              <a:buNone/>
            </a:pPr>
            <a:r>
              <a:rPr lang="en-US"/>
              <a:t>US - Wants to dominate AI (</a:t>
            </a:r>
            <a:r>
              <a:rPr lang="en-US" u="sng">
                <a:solidFill>
                  <a:schemeClr val="hlink"/>
                </a:solidFill>
                <a:hlinkClick r:id="rId5"/>
              </a:rPr>
              <a:t>https://www.wsj.com/tech/ai/trump-china-ai-race-strategy-apec-64487dcc?gaa_at=eafs&amp;gaa_n=ASWzDAigprZBEL70OIYRqi3Jgyx0SrfKZHeru3w0r8pIK8i60N4jhLqPjbq76QL6fJc%3D&amp;gaa_ts=688e575b&amp;gaa_sig=o5hRFzDmfSKzWaPaNadwDYpyP7xOmq7EQtTL-6s9AKAP0XVaLBkqKz3erzVdkZUpVfdGqHYJsyJd4ALxli1ifw%3D%3D</a:t>
            </a:r>
            <a:r>
              <a:rPr lang="en-US"/>
              <a:t>)</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6"/>
              </a:rPr>
              <a:t>https://www.whitehouse.gov/wp-content/uploads/2025/07/Americas-AI-Action-Plan.pdf</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7"/>
              </a:rPr>
              <a:t>https://www.whitehouse.gov/articles/2025/07/white-house-unveils-americas-ai-action-plan/</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8"/>
              </a:rPr>
              <a:t>https://www.whitehouse.gov/presidential-actions/2025/07/promoting-the-export-of-the-american-ai-technology-stack/</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“The United States must not only lead in developing general-purpose and frontier AI capabilities, but also ensure that American AI technologies, standards, and governance models are adopted worldwide to strengthen relationships with our allies and secure our continued technological dominance.”</a:t>
            </a:r>
            <a:endParaRPr/>
          </a:p>
        </p:txBody>
      </p:sp>
      <p:sp>
        <p:nvSpPr>
          <p:cNvPr id="365" name="Google Shape;365;g363ac02c75a_1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6383a04bed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36383a04bed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P(doom): </a:t>
            </a:r>
            <a:r>
              <a:rPr lang="en-US" u="sng">
                <a:solidFill>
                  <a:schemeClr val="hlink"/>
                </a:solidFill>
                <a:hlinkClick r:id="rId2"/>
              </a:rPr>
              <a:t>https://en.wikipedia.org/wiki/P(doom)</a:t>
            </a:r>
            <a:endParaRPr/>
          </a:p>
          <a:p>
            <a:pPr indent="0" lvl="0" marL="0" rtl="0" algn="l">
              <a:spcBef>
                <a:spcPts val="0"/>
              </a:spcBef>
              <a:spcAft>
                <a:spcPts val="0"/>
              </a:spcAft>
              <a:buClr>
                <a:schemeClr val="dk1"/>
              </a:buClr>
              <a:buSzPts val="1200"/>
              <a:buFont typeface="Arial"/>
              <a:buNone/>
            </a:pPr>
            <a:r>
              <a:rPr lang="en-US"/>
              <a:t>Hinton Interview: </a:t>
            </a:r>
            <a:r>
              <a:rPr lang="en-US" u="sng">
                <a:solidFill>
                  <a:schemeClr val="hlink"/>
                </a:solidFill>
                <a:hlinkClick r:id="rId3"/>
              </a:rPr>
              <a:t>https://www.youtube.com/watch?v=qyH3NxFz3Aw</a:t>
            </a:r>
            <a:endParaRPr/>
          </a:p>
          <a:p>
            <a:pPr indent="0" lvl="0" marL="0" rtl="0" algn="l">
              <a:spcBef>
                <a:spcPts val="0"/>
              </a:spcBef>
              <a:spcAft>
                <a:spcPts val="0"/>
              </a:spcAft>
              <a:buClr>
                <a:schemeClr val="dk1"/>
              </a:buClr>
              <a:buSzPts val="1100"/>
              <a:buFont typeface="Arial"/>
              <a:buNone/>
            </a:pPr>
            <a:r>
              <a:rPr lang="en-US"/>
              <a:t>Habassis interview: </a:t>
            </a:r>
            <a:r>
              <a:rPr lang="en-US" u="sng">
                <a:solidFill>
                  <a:schemeClr val="hlink"/>
                </a:solidFill>
                <a:hlinkClick r:id="rId4"/>
              </a:rPr>
              <a:t>https://www.youtube.com/watch?v=1XF-NG_35NE</a:t>
            </a:r>
            <a:r>
              <a:rPr lang="en-US"/>
              <a:t>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Palantir</a:t>
            </a:r>
            <a:r>
              <a:rPr lang="en-US"/>
              <a:t> - AI for Military</a:t>
            </a:r>
            <a:endParaRPr/>
          </a:p>
          <a:p>
            <a:pPr indent="0" lvl="0" marL="0" rtl="0" algn="l">
              <a:spcBef>
                <a:spcPts val="0"/>
              </a:spcBef>
              <a:spcAft>
                <a:spcPts val="0"/>
              </a:spcAft>
              <a:buClr>
                <a:schemeClr val="dk1"/>
              </a:buClr>
              <a:buSzPts val="1200"/>
              <a:buFont typeface="Arial"/>
              <a:buNone/>
            </a:pPr>
            <a:r>
              <a:rPr lang="en-US"/>
              <a:t>US - Wants to dominate AI (</a:t>
            </a:r>
            <a:r>
              <a:rPr lang="en-US" u="sng">
                <a:solidFill>
                  <a:schemeClr val="hlink"/>
                </a:solidFill>
                <a:hlinkClick r:id="rId5"/>
              </a:rPr>
              <a:t>https://www.wsj.com/tech/ai/trump-china-ai-race-strategy-apec-64487dcc?gaa_at=eafs&amp;gaa_n=ASWzDAigprZBEL70OIYRqi3Jgyx0SrfKZHeru3w0r8pIK8i60N4jhLqPjbq76QL6fJc%3D&amp;gaa_ts=688e575b&amp;gaa_sig=o5hRFzDmfSKzWaPaNadwDYpyP7xOmq7EQtTL-6s9AKAP0XVaLBkqKz3erzVdkZUpVfdGqHYJsyJd4ALxli1ifw%3D%3D</a:t>
            </a:r>
            <a:r>
              <a:rPr lang="en-US"/>
              <a:t>)</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6"/>
              </a:rPr>
              <a:t>https://www.whitehouse.gov/wp-content/uploads/2025/07/Americas-AI-Action-Plan.pdf</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7"/>
              </a:rPr>
              <a:t>https://www.whitehouse.gov/articles/2025/07/white-house-unveils-americas-ai-action-plan/</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8"/>
              </a:rPr>
              <a:t>https://www.whitehouse.gov/presidential-actions/2025/07/promoting-the-export-of-the-american-ai-technology-stack/</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“The United States must not only lead in developing general-purpose and frontier AI capabilities, but also ensure that American AI technologies, standards, and governance models are adopted worldwide to strengthen relationships with our allies and secure our continued technological dominance.”</a:t>
            </a:r>
            <a:endParaRPr/>
          </a:p>
        </p:txBody>
      </p:sp>
      <p:sp>
        <p:nvSpPr>
          <p:cNvPr id="377" name="Google Shape;377;g36383a04bed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Ada Lovelace: https://www.computerhistory.org/babbage/adalovelace/</a:t>
            </a:r>
            <a:endParaRPr/>
          </a:p>
          <a:p>
            <a:pPr indent="0" lvl="0" marL="0" rtl="0" algn="l">
              <a:spcBef>
                <a:spcPts val="0"/>
              </a:spcBef>
              <a:spcAft>
                <a:spcPts val="0"/>
              </a:spcAft>
              <a:buNone/>
            </a:pPr>
            <a:r>
              <a:rPr lang="en-US"/>
              <a:t>Ada Lovelace on the Analytical Engine: https://www.fourmilab.ch/babbage/sketch.html</a:t>
            </a:r>
            <a:endParaRPr/>
          </a:p>
          <a:p>
            <a:pPr indent="0" lvl="0" marL="0" rtl="0" algn="l">
              <a:spcBef>
                <a:spcPts val="0"/>
              </a:spcBef>
              <a:spcAft>
                <a:spcPts val="0"/>
              </a:spcAft>
              <a:buNone/>
            </a:pPr>
            <a:r>
              <a:rPr lang="en-US"/>
              <a:t>Bernoulli Number: https://en.wikipedia.org/wiki/Bernoulli_number</a:t>
            </a:r>
            <a:endParaRPr/>
          </a:p>
          <a:p>
            <a:pPr indent="0" lvl="0" marL="0" rtl="0" algn="l">
              <a:spcBef>
                <a:spcPts val="0"/>
              </a:spcBef>
              <a:spcAft>
                <a:spcPts val="0"/>
              </a:spcAft>
              <a:buNone/>
            </a:pPr>
            <a:r>
              <a:rPr lang="en-US"/>
              <a:t>Note G: https://en.wikipedia.org/wiki/Note_G</a:t>
            </a:r>
            <a:endParaRPr/>
          </a:p>
        </p:txBody>
      </p:sp>
      <p:sp>
        <p:nvSpPr>
          <p:cNvPr id="108" name="Google Shape;10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6383a04bed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6383a04bed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Computing Machinery and Intelligence: </a:t>
            </a:r>
            <a:r>
              <a:rPr lang="en-US" u="sng">
                <a:solidFill>
                  <a:schemeClr val="hlink"/>
                </a:solidFill>
                <a:hlinkClick r:id="rId2"/>
              </a:rPr>
              <a:t>https://phil415.pbworks.com/f/TuringComputing.pdf</a:t>
            </a:r>
            <a:endParaRPr/>
          </a:p>
          <a:p>
            <a:pPr indent="0" lvl="0" marL="0" rtl="0" algn="l">
              <a:spcBef>
                <a:spcPts val="0"/>
              </a:spcBef>
              <a:spcAft>
                <a:spcPts val="0"/>
              </a:spcAft>
              <a:buNone/>
            </a:pPr>
            <a:r>
              <a:rPr lang="en-US"/>
              <a:t>A Brief History of Time: </a:t>
            </a:r>
            <a:r>
              <a:rPr lang="en-US" u="sng">
                <a:solidFill>
                  <a:schemeClr val="hlink"/>
                </a:solidFill>
                <a:hlinkClick r:id="rId3"/>
              </a:rPr>
              <a:t>https://en.wikipedia.org/wiki/A_Brief_History_of_Time</a:t>
            </a:r>
            <a:endParaRPr/>
          </a:p>
          <a:p>
            <a:pPr indent="0" lvl="0" marL="0" rtl="0" algn="l">
              <a:spcBef>
                <a:spcPts val="0"/>
              </a:spcBef>
              <a:spcAft>
                <a:spcPts val="0"/>
              </a:spcAft>
              <a:buNone/>
            </a:pPr>
            <a:r>
              <a:rPr lang="en-US"/>
              <a:t>Charles Babbage: https://en.wikipedia.org/wiki/Charles_Babbage#Early_life</a:t>
            </a:r>
            <a:endParaRPr/>
          </a:p>
          <a:p>
            <a:pPr indent="0" lvl="0" marL="0" rtl="0" algn="l">
              <a:spcBef>
                <a:spcPts val="0"/>
              </a:spcBef>
              <a:spcAft>
                <a:spcPts val="0"/>
              </a:spcAft>
              <a:buNone/>
            </a:pPr>
            <a:r>
              <a:rPr lang="en-US"/>
              <a:t>Difference Engine: https://en.wikipedia.org/wiki/Difference_engine</a:t>
            </a:r>
            <a:endParaRPr/>
          </a:p>
          <a:p>
            <a:pPr indent="0" lvl="0" marL="0" rtl="0" algn="l">
              <a:spcBef>
                <a:spcPts val="0"/>
              </a:spcBef>
              <a:spcAft>
                <a:spcPts val="0"/>
              </a:spcAft>
              <a:buNone/>
            </a:pPr>
            <a:r>
              <a:rPr lang="en-US"/>
              <a:t>Ada Lovelace on the Analytical Engine: </a:t>
            </a:r>
            <a:r>
              <a:rPr lang="en-US" u="sng">
                <a:solidFill>
                  <a:schemeClr val="hlink"/>
                </a:solidFill>
                <a:hlinkClick r:id="rId4"/>
              </a:rPr>
              <a:t>https://www.fourmilab.ch/babbage/sketch.html</a:t>
            </a:r>
            <a:endParaRPr/>
          </a:p>
          <a:p>
            <a:pPr indent="0" lvl="0" marL="0" rtl="0" algn="l">
              <a:spcBef>
                <a:spcPts val="0"/>
              </a:spcBef>
              <a:spcAft>
                <a:spcPts val="0"/>
              </a:spcAft>
              <a:buNone/>
            </a:pPr>
            <a:r>
              <a:rPr lang="en-US"/>
              <a:t>Ada Lovelace: https://www.computerhistory.org/babbage/adalovelace/</a:t>
            </a:r>
            <a:endParaRPr/>
          </a:p>
          <a:p>
            <a:pPr indent="0" lvl="0" marL="0" rtl="0" algn="l">
              <a:spcBef>
                <a:spcPts val="0"/>
              </a:spcBef>
              <a:spcAft>
                <a:spcPts val="0"/>
              </a:spcAft>
              <a:buNone/>
            </a:pPr>
            <a:r>
              <a:rPr lang="en-US"/>
              <a:t>Bernoulli Number: https://en.wikipedia.org/wiki/Bernoulli_number</a:t>
            </a:r>
            <a:endParaRPr/>
          </a:p>
          <a:p>
            <a:pPr indent="0" lvl="0" marL="0" rtl="0" algn="l">
              <a:spcBef>
                <a:spcPts val="0"/>
              </a:spcBef>
              <a:spcAft>
                <a:spcPts val="0"/>
              </a:spcAft>
              <a:buNone/>
            </a:pPr>
            <a:r>
              <a:rPr lang="en-US"/>
              <a:t>Note G: </a:t>
            </a:r>
            <a:r>
              <a:rPr lang="en-US" u="sng">
                <a:solidFill>
                  <a:schemeClr val="hlink"/>
                </a:solidFill>
                <a:hlinkClick r:id="rId5"/>
              </a:rPr>
              <a:t>https://en.wikipedia.org/wiki/Note_G</a:t>
            </a:r>
            <a:endParaRPr/>
          </a:p>
          <a:p>
            <a:pPr indent="0" lvl="0" marL="0" rtl="0" algn="l">
              <a:spcBef>
                <a:spcPts val="0"/>
              </a:spcBef>
              <a:spcAft>
                <a:spcPts val="0"/>
              </a:spcAft>
              <a:buNone/>
            </a:pPr>
            <a:r>
              <a:rPr lang="en-US"/>
              <a:t>Computing Machinery and Intelligence: https://phil415.pbworks.com/f/TuringComputing.pdf</a:t>
            </a:r>
            <a:endParaRPr/>
          </a:p>
          <a:p>
            <a:pPr indent="0" lvl="0" marL="0" rtl="0" algn="l">
              <a:spcBef>
                <a:spcPts val="0"/>
              </a:spcBef>
              <a:spcAft>
                <a:spcPts val="0"/>
              </a:spcAft>
              <a:buNone/>
            </a:pPr>
            <a:r>
              <a:rPr lang="en-US"/>
              <a:t>The Imitation Game: https://en.wikipedia.org/wiki/The_Imitation_Game</a:t>
            </a:r>
            <a:endParaRPr/>
          </a:p>
          <a:p>
            <a:pPr indent="0" lvl="0" marL="0" rtl="0" algn="l">
              <a:spcBef>
                <a:spcPts val="0"/>
              </a:spcBef>
              <a:spcAft>
                <a:spcPts val="0"/>
              </a:spcAft>
              <a:buNone/>
            </a:pPr>
            <a:r>
              <a:rPr lang="en-US"/>
              <a:t>Enigma Cipher Machine: </a:t>
            </a:r>
            <a:r>
              <a:rPr lang="en-US" u="sng">
                <a:solidFill>
                  <a:schemeClr val="hlink"/>
                </a:solidFill>
                <a:hlinkClick r:id="rId6"/>
              </a:rPr>
              <a:t>https://en.wikipedia.org/wiki/Cryptanalysis_of_the_Enigma</a:t>
            </a:r>
            <a:endParaRPr/>
          </a:p>
          <a:p>
            <a:pPr indent="0" lvl="0" marL="0" rtl="0" algn="l">
              <a:spcBef>
                <a:spcPts val="0"/>
              </a:spcBef>
              <a:spcAft>
                <a:spcPts val="0"/>
              </a:spcAft>
              <a:buClr>
                <a:schemeClr val="dk1"/>
              </a:buClr>
              <a:buSzPts val="1200"/>
              <a:buFont typeface="Arial"/>
              <a:buNone/>
            </a:pPr>
            <a:r>
              <a:rPr lang="en-US"/>
              <a:t>The Orginal Proposal for the Confrence - http://www-formal.stanford.edu/jmc/history/dartmouth.pdf?ref=cantorsparadise.org</a:t>
            </a:r>
            <a:endParaRPr/>
          </a:p>
          <a:p>
            <a:pPr indent="0" lvl="0" marL="0" rtl="0" algn="l">
              <a:spcBef>
                <a:spcPts val="0"/>
              </a:spcBef>
              <a:spcAft>
                <a:spcPts val="0"/>
              </a:spcAft>
              <a:buClr>
                <a:schemeClr val="dk1"/>
              </a:buClr>
              <a:buSzPts val="1200"/>
              <a:buFont typeface="Arial"/>
              <a:buNone/>
            </a:pPr>
            <a:r>
              <a:rPr lang="en-US"/>
              <a:t>Dartmouth Conference: </a:t>
            </a:r>
            <a:r>
              <a:rPr lang="en-US" u="sng">
                <a:hlinkClick r:id="rId7"/>
              </a:rPr>
              <a:t>https://www.cantorsparadise.org/the-birthplace-of-ai-9ab7d4e5fb00/</a:t>
            </a:r>
            <a:endParaRPr/>
          </a:p>
          <a:p>
            <a:pPr indent="0" lvl="0" marL="0" rtl="0" algn="l">
              <a:spcBef>
                <a:spcPts val="0"/>
              </a:spcBef>
              <a:spcAft>
                <a:spcPts val="0"/>
              </a:spcAft>
              <a:buClr>
                <a:schemeClr val="dk1"/>
              </a:buClr>
              <a:buSzPts val="1200"/>
              <a:buFont typeface="Arial"/>
              <a:buNone/>
            </a:pPr>
            <a:r>
              <a:rPr lang="en-US"/>
              <a:t>Dartmouth Conference IEEE: </a:t>
            </a:r>
            <a:r>
              <a:rPr lang="en-US" u="sng">
                <a:solidFill>
                  <a:schemeClr val="hlink"/>
                </a:solidFill>
                <a:hlinkClick r:id="rId8"/>
              </a:rPr>
              <a:t>https://spectrum.ieee.org/dartmouth-ai-workshop</a:t>
            </a:r>
            <a:endParaRPr/>
          </a:p>
          <a:p>
            <a:pPr indent="0" lvl="0" marL="0" rtl="0" algn="l">
              <a:spcBef>
                <a:spcPts val="0"/>
              </a:spcBef>
              <a:spcAft>
                <a:spcPts val="0"/>
              </a:spcAft>
              <a:buClr>
                <a:schemeClr val="dk1"/>
              </a:buClr>
              <a:buSzPts val="1200"/>
              <a:buFont typeface="Arial"/>
              <a:buNone/>
            </a:pPr>
            <a:r>
              <a:rPr lang="en-US"/>
              <a:t>Dartmouth Conference:</a:t>
            </a:r>
            <a:r>
              <a:rPr lang="en-US" u="sng">
                <a:solidFill>
                  <a:schemeClr val="hlink"/>
                </a:solidFill>
                <a:hlinkClick r:id="rId9"/>
              </a:rPr>
              <a:t>https://home.dartmouth.edu/about/artificial-intelligence-ai-coined-dartmouth</a:t>
            </a:r>
            <a:endParaRPr/>
          </a:p>
          <a:p>
            <a:pPr indent="0" lvl="0" marL="0" rtl="0" algn="l">
              <a:spcBef>
                <a:spcPts val="0"/>
              </a:spcBef>
              <a:spcAft>
                <a:spcPts val="0"/>
              </a:spcAft>
              <a:buNone/>
            </a:pPr>
            <a:r>
              <a:rPr lang="en-US"/>
              <a:t>Dartmouth Conference Wikipedia Page:</a:t>
            </a:r>
            <a:r>
              <a:rPr lang="en-US" u="sng">
                <a:solidFill>
                  <a:schemeClr val="hlink"/>
                </a:solidFill>
                <a:hlinkClick r:id="rId10"/>
              </a:rPr>
              <a:t>https://en.wikipedia.org/wiki/Dartmouth_workshop</a:t>
            </a:r>
            <a:endParaRPr/>
          </a:p>
          <a:p>
            <a:pPr indent="0" lvl="0" marL="0" rtl="0" algn="l">
              <a:spcBef>
                <a:spcPts val="0"/>
              </a:spcBef>
              <a:spcAft>
                <a:spcPts val="0"/>
              </a:spcAft>
              <a:buNone/>
            </a:pPr>
            <a:r>
              <a:rPr lang="en-US"/>
              <a:t>The Perceptron Proposal (1957): https://bpb-us-e2.wpmucdn.com/websites.umass.edu/dist/a/27637/files/2016/03/rosenblatt-1957.pdf</a:t>
            </a:r>
            <a:endParaRPr/>
          </a:p>
          <a:p>
            <a:pPr indent="0" lvl="0" marL="0" rtl="0" algn="l">
              <a:spcBef>
                <a:spcPts val="0"/>
              </a:spcBef>
              <a:spcAft>
                <a:spcPts val="0"/>
              </a:spcAft>
              <a:buNone/>
            </a:pPr>
            <a:r>
              <a:rPr lang="en-US"/>
              <a:t>The Perceptron Paper (1958): https://homepages.math.uic.edu/~lreyzin/papers/rosenblatt58.pdf</a:t>
            </a:r>
            <a:endParaRPr/>
          </a:p>
          <a:p>
            <a:pPr indent="0" lvl="0" marL="0" rtl="0" algn="l">
              <a:spcBef>
                <a:spcPts val="0"/>
              </a:spcBef>
              <a:spcAft>
                <a:spcPts val="0"/>
              </a:spcAft>
              <a:buNone/>
            </a:pPr>
            <a:r>
              <a:rPr lang="en-US"/>
              <a:t>The Perceptron Book: https://en.wikipedia.org/wiki/Perceptrons_(book)</a:t>
            </a:r>
            <a:endParaRPr/>
          </a:p>
          <a:p>
            <a:pPr indent="0" lvl="0" marL="0" rtl="0" algn="l">
              <a:spcBef>
                <a:spcPts val="0"/>
              </a:spcBef>
              <a:spcAft>
                <a:spcPts val="0"/>
              </a:spcAft>
              <a:buNone/>
            </a:pPr>
            <a:r>
              <a:rPr lang="en-US"/>
              <a:t>Mark I Perecptron: </a:t>
            </a:r>
            <a:r>
              <a:rPr lang="en-US" u="sng">
                <a:solidFill>
                  <a:schemeClr val="hlink"/>
                </a:solidFill>
                <a:hlinkClick r:id="rId11"/>
              </a:rPr>
              <a:t>https://en.wikipedia.org/wiki/Mark_I_Perceptron</a:t>
            </a:r>
            <a:endParaRPr/>
          </a:p>
          <a:p>
            <a:pPr indent="0" lvl="0" marL="0" rtl="0" algn="l">
              <a:spcBef>
                <a:spcPts val="0"/>
              </a:spcBef>
              <a:spcAft>
                <a:spcPts val="0"/>
              </a:spcAft>
              <a:buNone/>
            </a:pPr>
            <a:r>
              <a:rPr lang="en-US"/>
              <a:t>Some studies in machine learning using the game of checkers: </a:t>
            </a:r>
            <a:r>
              <a:rPr lang="en-US" u="sng">
                <a:solidFill>
                  <a:schemeClr val="hlink"/>
                </a:solidFill>
                <a:hlinkClick r:id="rId12"/>
              </a:rPr>
              <a:t>https://ieeexplore.ieee.org/document/5389202</a:t>
            </a:r>
            <a:r>
              <a:rPr lang="en-US"/>
              <a:t> (https://people.csail.mit.edu/brooks/idocs/Samuel.pdf)</a:t>
            </a:r>
            <a:endParaRPr/>
          </a:p>
          <a:p>
            <a:pPr indent="0" lvl="0" marL="0" rtl="0" algn="l">
              <a:spcBef>
                <a:spcPts val="0"/>
              </a:spcBef>
              <a:spcAft>
                <a:spcPts val="0"/>
              </a:spcAft>
              <a:buNone/>
            </a:pPr>
            <a:r>
              <a:rPr lang="en-US"/>
              <a:t>Samuel Checkers: </a:t>
            </a:r>
            <a:r>
              <a:rPr lang="en-US" u="sng">
                <a:solidFill>
                  <a:schemeClr val="hlink"/>
                </a:solidFill>
                <a:hlinkClick r:id="rId13"/>
              </a:rPr>
              <a:t>http://www.incompleteideas.net/book/ebook/node109.html</a:t>
            </a:r>
            <a:endParaRPr/>
          </a:p>
          <a:p>
            <a:pPr indent="0" lvl="0" marL="0" rtl="0" algn="l">
              <a:spcBef>
                <a:spcPts val="0"/>
              </a:spcBef>
              <a:spcAft>
                <a:spcPts val="0"/>
              </a:spcAft>
              <a:buNone/>
            </a:pPr>
            <a:r>
              <a:rPr lang="en-US"/>
              <a:t>Eliza: </a:t>
            </a:r>
            <a:r>
              <a:rPr lang="en-US" u="sng">
                <a:solidFill>
                  <a:schemeClr val="hlink"/>
                </a:solidFill>
                <a:hlinkClick r:id="rId14"/>
              </a:rPr>
              <a:t>https://en.wikipedia.org/wiki/ELIZA</a:t>
            </a:r>
            <a:endParaRPr/>
          </a:p>
          <a:p>
            <a:pPr indent="0" lvl="0" marL="0" rtl="0" algn="l">
              <a:spcBef>
                <a:spcPts val="0"/>
              </a:spcBef>
              <a:spcAft>
                <a:spcPts val="0"/>
              </a:spcAft>
              <a:buNone/>
            </a:pPr>
            <a:r>
              <a:rPr lang="en-US"/>
              <a:t>History of ELIZA: </a:t>
            </a:r>
            <a:r>
              <a:rPr lang="en-US" u="sng">
                <a:solidFill>
                  <a:schemeClr val="hlink"/>
                </a:solidFill>
                <a:hlinkClick r:id="rId15"/>
              </a:rPr>
              <a:t>https://sites.google.com/view/elizagen-org/</a:t>
            </a:r>
            <a:r>
              <a:rPr lang="en-US"/>
              <a:t> </a:t>
            </a:r>
            <a:endParaRPr/>
          </a:p>
          <a:p>
            <a:pPr indent="0" lvl="0" marL="0" rtl="0" algn="l">
              <a:spcBef>
                <a:spcPts val="0"/>
              </a:spcBef>
              <a:spcAft>
                <a:spcPts val="0"/>
              </a:spcAft>
              <a:buNone/>
            </a:pPr>
            <a:r>
              <a:rPr lang="en-US"/>
              <a:t>Original Paper: </a:t>
            </a:r>
            <a:r>
              <a:rPr lang="en-US" u="sng">
                <a:solidFill>
                  <a:schemeClr val="hlink"/>
                </a:solidFill>
                <a:hlinkClick r:id="rId16"/>
              </a:rPr>
              <a:t>https://dl.acm.org/doi/pdf/10.1145/365153.365168</a:t>
            </a:r>
            <a:endParaRPr/>
          </a:p>
          <a:p>
            <a:pPr indent="0" lvl="0" marL="0" rtl="0" algn="l">
              <a:spcBef>
                <a:spcPts val="0"/>
              </a:spcBef>
              <a:spcAft>
                <a:spcPts val="0"/>
              </a:spcAft>
              <a:buNone/>
            </a:pPr>
            <a:r>
              <a:rPr lang="en-US"/>
              <a:t>Online version of ELIZA: </a:t>
            </a:r>
            <a:r>
              <a:rPr lang="en-US" u="sng">
                <a:solidFill>
                  <a:schemeClr val="hlink"/>
                </a:solidFill>
                <a:hlinkClick r:id="rId17"/>
              </a:rPr>
              <a:t>https://anthay.github.io/eliza.html</a:t>
            </a:r>
            <a:endParaRPr/>
          </a:p>
          <a:p>
            <a:pPr indent="0" lvl="0" marL="0" rtl="0" algn="l">
              <a:spcBef>
                <a:spcPts val="0"/>
              </a:spcBef>
              <a:spcAft>
                <a:spcPts val="0"/>
              </a:spcAft>
              <a:buNone/>
            </a:pPr>
            <a:r>
              <a:rPr lang="en-US"/>
              <a:t>Learning Representations By-Back Propagating Errors: </a:t>
            </a:r>
            <a:r>
              <a:rPr lang="en-US" u="sng">
                <a:solidFill>
                  <a:schemeClr val="hlink"/>
                </a:solidFill>
                <a:hlinkClick r:id="rId18"/>
              </a:rPr>
              <a:t>https://gwern.net/doc/ai/nn/1986-rumelhart-2.pdf</a:t>
            </a:r>
            <a:endParaRPr/>
          </a:p>
          <a:p>
            <a:pPr indent="0" lvl="0" marL="0" rtl="0" algn="l">
              <a:spcBef>
                <a:spcPts val="0"/>
              </a:spcBef>
              <a:spcAft>
                <a:spcPts val="0"/>
              </a:spcAft>
              <a:buNone/>
            </a:pPr>
            <a:r>
              <a:rPr lang="en-US"/>
              <a:t>TD-Gammon Paper: </a:t>
            </a:r>
            <a:r>
              <a:rPr lang="en-US" u="sng">
                <a:solidFill>
                  <a:schemeClr val="hlink"/>
                </a:solidFill>
                <a:hlinkClick r:id="rId19"/>
              </a:rPr>
              <a:t>https://link.springer.com/rwe/10.1007/978-0-387-30164-8_813</a:t>
            </a:r>
            <a:endParaRPr/>
          </a:p>
          <a:p>
            <a:pPr indent="0" lvl="0" marL="0" rtl="0" algn="l">
              <a:spcBef>
                <a:spcPts val="0"/>
              </a:spcBef>
              <a:spcAft>
                <a:spcPts val="0"/>
              </a:spcAft>
              <a:buNone/>
            </a:pPr>
            <a:r>
              <a:rPr lang="en-US"/>
              <a:t>Deep Blue vs Kasparov: </a:t>
            </a:r>
            <a:r>
              <a:rPr lang="en-US" u="sng">
                <a:solidFill>
                  <a:schemeClr val="hlink"/>
                </a:solidFill>
                <a:hlinkClick r:id="rId20"/>
              </a:rPr>
              <a:t>https://en.wikipedia.org/wiki/Deep_Blue_versus_Garry_Kasparov</a:t>
            </a:r>
            <a:endParaRPr/>
          </a:p>
          <a:p>
            <a:pPr indent="0" lvl="0" marL="0" rtl="0" algn="l">
              <a:spcBef>
                <a:spcPts val="0"/>
              </a:spcBef>
              <a:spcAft>
                <a:spcPts val="0"/>
              </a:spcAft>
              <a:buNone/>
            </a:pPr>
            <a:r>
              <a:rPr lang="en-US"/>
              <a:t>BM Watson: </a:t>
            </a:r>
            <a:r>
              <a:rPr lang="en-US" u="sng">
                <a:solidFill>
                  <a:schemeClr val="hlink"/>
                </a:solidFill>
                <a:hlinkClick r:id="rId21"/>
              </a:rPr>
              <a:t>https://www.ibm.com/history/watson-jeopardy</a:t>
            </a:r>
            <a:endParaRPr/>
          </a:p>
          <a:p>
            <a:pPr indent="0" lvl="0" marL="0" rtl="0" algn="l">
              <a:spcBef>
                <a:spcPts val="0"/>
              </a:spcBef>
              <a:spcAft>
                <a:spcPts val="0"/>
              </a:spcAft>
              <a:buNone/>
            </a:pPr>
            <a:r>
              <a:rPr lang="en-US"/>
              <a:t>IBM Video on Watson: </a:t>
            </a:r>
            <a:r>
              <a:rPr lang="en-US" u="sng">
                <a:solidFill>
                  <a:schemeClr val="hlink"/>
                </a:solidFill>
                <a:hlinkClick r:id="rId22"/>
              </a:rPr>
              <a:t>https://www.youtube.com/watch?v=P18EdAKuC1U</a:t>
            </a:r>
            <a:endParaRPr/>
          </a:p>
          <a:p>
            <a:pPr indent="0" lvl="0" marL="0" rtl="0" algn="l">
              <a:spcBef>
                <a:spcPts val="0"/>
              </a:spcBef>
              <a:spcAft>
                <a:spcPts val="0"/>
              </a:spcAft>
              <a:buNone/>
            </a:pPr>
            <a:r>
              <a:rPr lang="en-US"/>
              <a:t>NYT Article about Go (1997): https://www.nytimes.com/1997/07/29/science/to-test-a-powerful-computer-play-an-ancient-game.html</a:t>
            </a:r>
            <a:endParaRPr/>
          </a:p>
          <a:p>
            <a:pPr indent="0" lvl="0" marL="0" rtl="0" algn="l">
              <a:spcBef>
                <a:spcPts val="0"/>
              </a:spcBef>
              <a:spcAft>
                <a:spcPts val="0"/>
              </a:spcAft>
              <a:buNone/>
            </a:pPr>
            <a:r>
              <a:rPr lang="en-US"/>
              <a:t>AlexNet: </a:t>
            </a:r>
            <a:r>
              <a:rPr lang="en-US" u="sng">
                <a:solidFill>
                  <a:schemeClr val="hlink"/>
                </a:solidFill>
                <a:hlinkClick r:id="rId23"/>
              </a:rPr>
              <a:t>https://en.wikipedia.org/wiki/AlexNet</a:t>
            </a:r>
            <a:endParaRPr/>
          </a:p>
          <a:p>
            <a:pPr indent="0" lvl="0" marL="0" rtl="0" algn="l">
              <a:spcBef>
                <a:spcPts val="0"/>
              </a:spcBef>
              <a:spcAft>
                <a:spcPts val="0"/>
              </a:spcAft>
              <a:buNone/>
            </a:pPr>
            <a:r>
              <a:rPr lang="en-US"/>
              <a:t>ImageNet Classification with Deep Convolutional Neural Networks: </a:t>
            </a:r>
            <a:r>
              <a:rPr lang="en-US" u="sng">
                <a:solidFill>
                  <a:schemeClr val="hlink"/>
                </a:solidFill>
                <a:hlinkClick r:id="rId24"/>
              </a:rPr>
              <a:t>https://proceedings.neurips.cc/paper_files/paper/2012/file/c399862d3b9d6b76c8436e924a68c45b-Paper.pdf</a:t>
            </a:r>
            <a:endParaRPr/>
          </a:p>
          <a:p>
            <a:pPr indent="0" lvl="0" marL="0" rtl="0" algn="l">
              <a:spcBef>
                <a:spcPts val="0"/>
              </a:spcBef>
              <a:spcAft>
                <a:spcPts val="0"/>
              </a:spcAft>
              <a:buClr>
                <a:schemeClr val="dk1"/>
              </a:buClr>
              <a:buSzPts val="1200"/>
              <a:buFont typeface="Arial"/>
              <a:buNone/>
            </a:pPr>
            <a:r>
              <a:rPr lang="en-US"/>
              <a:t>2017 Attention is all you Need: https://arxiv.org/abs/1706.03762</a:t>
            </a:r>
            <a:endParaRPr/>
          </a:p>
          <a:p>
            <a:pPr indent="0" lvl="0" marL="0" rtl="0" algn="l">
              <a:spcBef>
                <a:spcPts val="0"/>
              </a:spcBef>
              <a:spcAft>
                <a:spcPts val="0"/>
              </a:spcAft>
              <a:buClr>
                <a:schemeClr val="dk1"/>
              </a:buClr>
              <a:buSzPts val="1200"/>
              <a:buFont typeface="Arial"/>
              <a:buNone/>
            </a:pPr>
            <a:r>
              <a:rPr lang="en-US"/>
              <a:t>2018 BERT: https://arxiv.org/abs/1810.04805</a:t>
            </a:r>
            <a:endParaRPr/>
          </a:p>
          <a:p>
            <a:pPr indent="0" lvl="0" marL="0" rtl="0" algn="l">
              <a:spcBef>
                <a:spcPts val="0"/>
              </a:spcBef>
              <a:spcAft>
                <a:spcPts val="0"/>
              </a:spcAft>
              <a:buNone/>
            </a:pPr>
            <a:r>
              <a:rPr lang="en-US"/>
              <a:t>2020 VIT: </a:t>
            </a:r>
            <a:r>
              <a:rPr lang="en-US" u="sng">
                <a:solidFill>
                  <a:schemeClr val="hlink"/>
                </a:solidFill>
                <a:hlinkClick r:id="rId25"/>
              </a:rPr>
              <a:t>https://arxiv.org/abs/2010.11929</a:t>
            </a:r>
            <a:r>
              <a:rPr lang="en-US"/>
              <a:t> </a:t>
            </a:r>
            <a:endParaRPr/>
          </a:p>
          <a:p>
            <a:pPr indent="0" lvl="0" marL="0" rtl="0" algn="l">
              <a:spcBef>
                <a:spcPts val="0"/>
              </a:spcBef>
              <a:spcAft>
                <a:spcPts val="0"/>
              </a:spcAft>
              <a:buNone/>
            </a:pPr>
            <a:r>
              <a:rPr lang="en-US"/>
              <a:t>P(doom): </a:t>
            </a:r>
            <a:r>
              <a:rPr lang="en-US" u="sng">
                <a:solidFill>
                  <a:schemeClr val="hlink"/>
                </a:solidFill>
                <a:hlinkClick r:id="rId26"/>
              </a:rPr>
              <a:t>https://en.wikipedia.org/wiki/P(doom)</a:t>
            </a:r>
            <a:endParaRPr/>
          </a:p>
          <a:p>
            <a:pPr indent="0" lvl="0" marL="0" rtl="0" algn="l">
              <a:spcBef>
                <a:spcPts val="0"/>
              </a:spcBef>
              <a:spcAft>
                <a:spcPts val="0"/>
              </a:spcAft>
              <a:buNone/>
            </a:pPr>
            <a:r>
              <a:rPr lang="en-US"/>
              <a:t>Hinton Interview: </a:t>
            </a:r>
            <a:r>
              <a:rPr lang="en-US" u="sng">
                <a:solidFill>
                  <a:schemeClr val="hlink"/>
                </a:solidFill>
                <a:hlinkClick r:id="rId27"/>
              </a:rPr>
              <a:t>https://www.youtube.com/watch?v=qyH3NxFz3Aw</a:t>
            </a:r>
            <a:endParaRPr/>
          </a:p>
          <a:p>
            <a:pPr indent="0" lvl="0" marL="0" rtl="0" algn="l">
              <a:spcBef>
                <a:spcPts val="0"/>
              </a:spcBef>
              <a:spcAft>
                <a:spcPts val="0"/>
              </a:spcAft>
              <a:buClr>
                <a:schemeClr val="dk1"/>
              </a:buClr>
              <a:buSzPts val="1100"/>
              <a:buFont typeface="Arial"/>
              <a:buNone/>
            </a:pPr>
            <a:r>
              <a:rPr lang="en-US"/>
              <a:t>Habassis interview: </a:t>
            </a:r>
            <a:r>
              <a:rPr lang="en-US" u="sng">
                <a:solidFill>
                  <a:schemeClr val="hlink"/>
                </a:solidFill>
                <a:hlinkClick r:id="rId28"/>
              </a:rPr>
              <a:t>https://www.youtube.com/watch?v=1XF-NG_35NE</a:t>
            </a:r>
            <a:r>
              <a:rPr lang="en-US"/>
              <a:t> </a:t>
            </a:r>
            <a:endParaRPr/>
          </a:p>
        </p:txBody>
      </p:sp>
      <p:sp>
        <p:nvSpPr>
          <p:cNvPr id="387" name="Google Shape;387;g36383a04bed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https://medium.com/design-bootcamp/the-unstoppable-rise-of-spark-as-ais-iconic-symbol-ca663162cccc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Lovelace - “A program can be engineered to do only what we humans know how to do.”</a:t>
            </a:r>
            <a:endParaRPr/>
          </a:p>
          <a:p>
            <a:pPr indent="0" lvl="0" marL="0" rtl="0" algn="l">
              <a:spcBef>
                <a:spcPts val="0"/>
              </a:spcBef>
              <a:spcAft>
                <a:spcPts val="0"/>
              </a:spcAft>
              <a:buNone/>
            </a:pPr>
            <a:r>
              <a:rPr lang="en-US"/>
              <a:t>Turing - “I believe that at the end of the century the use of words and general educated opinion will have altered so much that one will be able to speak of machines thinking without expecting to be contradicted.” Computing Machinery and Intelligence</a:t>
            </a:r>
            <a:endParaRPr/>
          </a:p>
          <a:p>
            <a:pPr indent="0" lvl="0" marL="0" rtl="0" algn="l">
              <a:spcBef>
                <a:spcPts val="0"/>
              </a:spcBef>
              <a:spcAft>
                <a:spcPts val="0"/>
              </a:spcAft>
              <a:buNone/>
            </a:pPr>
            <a:r>
              <a:rPr lang="en-US"/>
              <a:t>“Within a generation, few compartments of intellect will remain outside the machine’s realm—the problems of creating ‘artificial intelligence’ will be substantially solved.” – Minsky 1967 Computation: Finite and Infinite Machines</a:t>
            </a:r>
            <a:endParaRPr/>
          </a:p>
          <a:p>
            <a:pPr indent="0" lvl="0" marL="0" rtl="0" algn="l">
              <a:spcBef>
                <a:spcPts val="0"/>
              </a:spcBef>
              <a:spcAft>
                <a:spcPts val="0"/>
              </a:spcAft>
              <a:buNone/>
            </a:pPr>
            <a:r>
              <a:rPr lang="en-US"/>
              <a:t>“I think we should think of AI as the intellectual equivalent of a backhoe. It will be much better than us at a lot of things.” Geoffrey Hinton</a:t>
            </a:r>
            <a:endParaRPr/>
          </a:p>
        </p:txBody>
      </p:sp>
      <p:sp>
        <p:nvSpPr>
          <p:cNvPr id="394" name="Google Shape;39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6d4ca9d3d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36d4ca9d3d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Notes on the Script: Flow, End with a Bang</a:t>
            </a:r>
            <a:endParaRPr/>
          </a:p>
          <a:p>
            <a:pPr indent="0" lvl="0" marL="0" rtl="0" algn="l">
              <a:spcBef>
                <a:spcPts val="0"/>
              </a:spcBef>
              <a:spcAft>
                <a:spcPts val="0"/>
              </a:spcAft>
              <a:buNone/>
            </a:pPr>
            <a:r>
              <a:t/>
            </a:r>
            <a:endParaRPr/>
          </a:p>
        </p:txBody>
      </p:sp>
      <p:sp>
        <p:nvSpPr>
          <p:cNvPr id="415" name="Google Shape;415;g36d4ca9d3d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https://medium.com/design-bootcamp/the-unstoppable-rise-of-spark-as-ais-iconic-symbol-ca663162cccc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Lovelace - “A program can be engineered to do only what we humans know how to do.”</a:t>
            </a:r>
            <a:endParaRPr/>
          </a:p>
          <a:p>
            <a:pPr indent="0" lvl="0" marL="0" rtl="0" algn="l">
              <a:spcBef>
                <a:spcPts val="0"/>
              </a:spcBef>
              <a:spcAft>
                <a:spcPts val="0"/>
              </a:spcAft>
              <a:buNone/>
            </a:pPr>
            <a:r>
              <a:rPr lang="en-US"/>
              <a:t>Turing - “I believe that at the end of the century the use of words and general educated opinion will have altered so much that one will be able to speak of machines thinking without expecting to be contradicted.” Computing Machinery and Intelligence</a:t>
            </a:r>
            <a:endParaRPr/>
          </a:p>
          <a:p>
            <a:pPr indent="0" lvl="0" marL="0" rtl="0" algn="l">
              <a:spcBef>
                <a:spcPts val="0"/>
              </a:spcBef>
              <a:spcAft>
                <a:spcPts val="0"/>
              </a:spcAft>
              <a:buNone/>
            </a:pPr>
            <a:r>
              <a:rPr lang="en-US"/>
              <a:t>“Within a generation, few compartments of intellect will remain outside the machine’s realm—the problems of creating ‘artificial intelligence’ will be substantially solved.” – Minsky 1967 Computation: Finite and Infinite Machines</a:t>
            </a:r>
            <a:endParaRPr/>
          </a:p>
          <a:p>
            <a:pPr indent="0" lvl="0" marL="0" rtl="0" algn="l">
              <a:spcBef>
                <a:spcPts val="0"/>
              </a:spcBef>
              <a:spcAft>
                <a:spcPts val="0"/>
              </a:spcAft>
              <a:buNone/>
            </a:pPr>
            <a:r>
              <a:rPr lang="en-US"/>
              <a:t>“I think we should think of AI as the intellectual equivalent of a backhoe. It will be much better than us at a lot of things.” Geoffrey Hinton</a:t>
            </a:r>
            <a:endParaRPr/>
          </a:p>
        </p:txBody>
      </p:sp>
      <p:sp>
        <p:nvSpPr>
          <p:cNvPr id="427" name="Google Shape;42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https://medium.com/design-bootcamp/the-unstoppable-rise-of-spark-as-ais-iconic-symbol-ca663162cccc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Lovelace - “A program can be engineered to do only what we humans know how to do.”</a:t>
            </a:r>
            <a:endParaRPr/>
          </a:p>
          <a:p>
            <a:pPr indent="0" lvl="0" marL="0" rtl="0" algn="l">
              <a:spcBef>
                <a:spcPts val="0"/>
              </a:spcBef>
              <a:spcAft>
                <a:spcPts val="0"/>
              </a:spcAft>
              <a:buNone/>
            </a:pPr>
            <a:r>
              <a:rPr lang="en-US"/>
              <a:t>Turing - “I believe that at the end of the century the use of words and general educated opinion will have altered so much that one will be able to speak of machines thinking without expecting to be contradicted.” Computing Machinery and Intelligence</a:t>
            </a:r>
            <a:endParaRPr/>
          </a:p>
          <a:p>
            <a:pPr indent="0" lvl="0" marL="0" rtl="0" algn="l">
              <a:spcBef>
                <a:spcPts val="0"/>
              </a:spcBef>
              <a:spcAft>
                <a:spcPts val="0"/>
              </a:spcAft>
              <a:buNone/>
            </a:pPr>
            <a:r>
              <a:rPr lang="en-US"/>
              <a:t>“Within a generation, few compartments of intellect will remain outside the machine’s realm—the problems of creating ‘artificial intelligence’ will be substantially solved.” – Minsky 1967 Computation: Finite and Infinite Machines</a:t>
            </a:r>
            <a:endParaRPr/>
          </a:p>
          <a:p>
            <a:pPr indent="0" lvl="0" marL="0" rtl="0" algn="l">
              <a:spcBef>
                <a:spcPts val="0"/>
              </a:spcBef>
              <a:spcAft>
                <a:spcPts val="0"/>
              </a:spcAft>
              <a:buNone/>
            </a:pPr>
            <a:r>
              <a:rPr lang="en-US"/>
              <a:t>“I think we should think of AI as the intellectual equivalent of a backhoe. It will be much better than us at a lot of things.” Geoffrey Hinton</a:t>
            </a:r>
            <a:endParaRPr/>
          </a:p>
          <a:p>
            <a:pPr indent="0" lvl="0" marL="0" rtl="0" algn="l">
              <a:spcBef>
                <a:spcPts val="0"/>
              </a:spcBef>
              <a:spcAft>
                <a:spcPts val="0"/>
              </a:spcAft>
              <a:buNone/>
            </a:pPr>
            <a:r>
              <a:rPr lang="en-US"/>
              <a:t>“I propose to consider the question, "Can machines think?" This should begin with definitions of the meaning of the terms "machine" and "think."” – Alan Turing</a:t>
            </a:r>
            <a:endParaRPr/>
          </a:p>
        </p:txBody>
      </p:sp>
      <p:sp>
        <p:nvSpPr>
          <p:cNvPr id="448" name="Google Shape;44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https://medium.com/design-bootcamp/the-unstoppable-rise-of-spark-as-ais-iconic-symbol-ca663162cccc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Lovelace - “A program can be engineered to do only what we humans know how to do.”</a:t>
            </a:r>
            <a:endParaRPr/>
          </a:p>
          <a:p>
            <a:pPr indent="0" lvl="0" marL="0" rtl="0" algn="l">
              <a:spcBef>
                <a:spcPts val="0"/>
              </a:spcBef>
              <a:spcAft>
                <a:spcPts val="0"/>
              </a:spcAft>
              <a:buNone/>
            </a:pPr>
            <a:r>
              <a:rPr lang="en-US"/>
              <a:t>Turing - “I believe that at the end of the century the use of words and general educated opinion will have altered so much that one will be able to speak of machines thinking without expecting to be contradicted.” Computing Machinery and Intelligence</a:t>
            </a:r>
            <a:endParaRPr/>
          </a:p>
          <a:p>
            <a:pPr indent="0" lvl="0" marL="0" rtl="0" algn="l">
              <a:spcBef>
                <a:spcPts val="0"/>
              </a:spcBef>
              <a:spcAft>
                <a:spcPts val="0"/>
              </a:spcAft>
              <a:buNone/>
            </a:pPr>
            <a:r>
              <a:rPr lang="en-US"/>
              <a:t>“Within a generation, few compartments of intellect will remain outside the machine’s realm—the problems of creating ‘artificial intelligence’ will be substantially solved.” – Minsky 1967 Computation: Finite and Infinite Machines</a:t>
            </a:r>
            <a:endParaRPr/>
          </a:p>
          <a:p>
            <a:pPr indent="0" lvl="0" marL="0" rtl="0" algn="l">
              <a:spcBef>
                <a:spcPts val="0"/>
              </a:spcBef>
              <a:spcAft>
                <a:spcPts val="0"/>
              </a:spcAft>
              <a:buNone/>
            </a:pPr>
            <a:r>
              <a:rPr lang="en-US"/>
              <a:t>“I think we should think of AI as the intellectual equivalent of a backhoe. It will be much better than us at a lot of things.” Geoffrey Hinton</a:t>
            </a:r>
            <a:endParaRPr/>
          </a:p>
        </p:txBody>
      </p:sp>
      <p:sp>
        <p:nvSpPr>
          <p:cNvPr id="470" name="Google Shape;47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63ac02c75a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363ac02c75a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https://en.wikipedia.org/wiki/Cybernetics:_Or_Control_and_Communication_in_the_Animal_and_the_Machine#Information,_Language,_and_Society</a:t>
            </a:r>
            <a:endParaRPr/>
          </a:p>
          <a:p>
            <a:pPr indent="0" lvl="0" marL="0" rtl="0" algn="l">
              <a:spcBef>
                <a:spcPts val="0"/>
              </a:spcBef>
              <a:spcAft>
                <a:spcPts val="0"/>
              </a:spcAft>
              <a:buNone/>
            </a:pPr>
            <a:r>
              <a:rPr lang="en-US"/>
              <a:t>Cybernetics: Or Control and Communication in the Animal and the Machine: </a:t>
            </a:r>
            <a:r>
              <a:rPr lang="en-US" u="sng">
                <a:solidFill>
                  <a:schemeClr val="hlink"/>
                </a:solidFill>
                <a:hlinkClick r:id="rId3"/>
              </a:rPr>
              <a:t>https://watermark.silverchair.com/book_9780262355902.pdf?token=AQECAHi208BE49Ooan9kkhW_Ercy7Dm3ZL_9Cf3qfKAc485ysgAAAyowggMmBgkqhkiG9w0BBwagggMXMIIDEwIBADCCAwwGCSqGSIb3DQEHATAeBglghkgBZQMEAS4wEQQMbj5fnvqHyB-cvPLuAgEQgIIC3V7MIa7yEf1X28DebPW0EQVUQiBcbk6b9_4ba2LvQPew7pMoPY3R787dAmo-Ja7Orj3FZTQqE9_W0zOtdg5kQ2sDMMpV5d5tfq3A8cdO-hppCvtTFXRN1BIFNBwZ0h9rwR1pJHIzZvCMZw6EXlabO68Af9UVXjR8pOIU62gPaArsEmnETRVg8eK-hUNS2Cz8-yKUkj6_4Q4t85clPoTk2PzGSjG-y923UKTYN1hd7bbGACfpOCoEP2ChNF7t0A9LhOQzt-RJQp8SPlKD34eortrJATgAXMfdlPkSkypb9rXRmm7yVMMKcbkDjSNqDKDQzVhCfEwHw1mBI5Jrg8B-GbWI71iAWT9O2ttyNTiedlQ_cHytOcpvfRzz152zPIW1Ioe5riA3EMQQ7g3lzVpw0yBrcPVVJn86Vgw2__ypvSPtH8JYeU2rPLwCjXeteQwMq7waC_KhOvGyJ9-BPLBX_umR0yZ9Vymqvxl8n9SRgXQr9G_tpPTbozZoSrtFic-Cl56f9v6auR6PzFhZU6bIfqOp7aOaPP06Fu3kx5AVRpcy7bRJCtpDCOfGoXlbCpdM2sYA24UwnVEILIR9JU1wlqTfKpGdiyQICr5NWq9lCrZ2iZwtba-lMSc406onWM1eSn_HHIK_d9eBANj0B2FYaGfrerx8xrVxyhq8jKBRPjX3I4LPX5-_OkZWB8XATOxn69F3OrB6A4_V0Kh88HB9aFoVr9mNV6wj-zAL3f4JHZO7sZAi09WMo7RjZuVgNwFJC5Ah7VxGjr5U64JwYVF4mPh8B25Em_hkLDBnRi0JckbjAw1v7ZggfGwMy-MA25IQn8Ik2h_LvhLTSE6USBV35Ppz_o_jVq8HYwDgSLMVI6Y5E6Fp8nDM7vfeKJSuxZj2TzMBIbR6oTcnWXxUR2jC0Eu5Kjgr5Y7xyHXPeHQGfrUW0g3wSEElHCL3zIQLMaUrkNgyj4GTvPwWma0RMSg</a:t>
            </a:r>
            <a:endParaRPr/>
          </a:p>
          <a:p>
            <a:pPr indent="0" lvl="0" marL="0" rtl="0" algn="l">
              <a:spcBef>
                <a:spcPts val="0"/>
              </a:spcBef>
              <a:spcAft>
                <a:spcPts val="0"/>
              </a:spcAft>
              <a:buNone/>
            </a:pPr>
            <a:r>
              <a:t/>
            </a:r>
            <a:endParaRPr/>
          </a:p>
        </p:txBody>
      </p:sp>
      <p:sp>
        <p:nvSpPr>
          <p:cNvPr id="118" name="Google Shape;118;g363ac02c75a_1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Computing Machinery and Intelligence: https://phil415.pbworks.com/f/TuringComputing.pdf</a:t>
            </a:r>
            <a:endParaRPr/>
          </a:p>
          <a:p>
            <a:pPr indent="0" lvl="0" marL="0" rtl="0" algn="l">
              <a:spcBef>
                <a:spcPts val="0"/>
              </a:spcBef>
              <a:spcAft>
                <a:spcPts val="0"/>
              </a:spcAft>
              <a:buNone/>
            </a:pPr>
            <a:r>
              <a:rPr lang="en-US"/>
              <a:t>The Imitation Game: https://en.wikipedia.org/wiki/The_Imitation_Game</a:t>
            </a:r>
            <a:endParaRPr/>
          </a:p>
          <a:p>
            <a:pPr indent="0" lvl="0" marL="0" rtl="0" algn="l">
              <a:spcBef>
                <a:spcPts val="0"/>
              </a:spcBef>
              <a:spcAft>
                <a:spcPts val="0"/>
              </a:spcAft>
              <a:buNone/>
            </a:pPr>
            <a:r>
              <a:rPr lang="en-US"/>
              <a:t>Enigma Cipher Machine: https://en.wikipedia.org/wiki/Cryptanalysis_of_the_Enigma</a:t>
            </a:r>
            <a:endParaRPr/>
          </a:p>
        </p:txBody>
      </p:sp>
      <p:sp>
        <p:nvSpPr>
          <p:cNvPr id="128" name="Google Shape;12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Split the class into groups of 3 each group will have a:</a:t>
            </a:r>
            <a:endParaRPr/>
          </a:p>
          <a:p>
            <a:pPr indent="-228600" lvl="0" marL="228600" rtl="0" algn="l">
              <a:spcBef>
                <a:spcPts val="0"/>
              </a:spcBef>
              <a:spcAft>
                <a:spcPts val="0"/>
              </a:spcAft>
              <a:buClr>
                <a:schemeClr val="dk1"/>
              </a:buClr>
              <a:buSzPts val="1200"/>
              <a:buFont typeface="Arial"/>
              <a:buAutoNum type="arabicParenR"/>
            </a:pPr>
            <a:r>
              <a:rPr lang="en-US"/>
              <a:t>Interrogator – Creates a list of 5 questions he/she wants to ask the others</a:t>
            </a:r>
            <a:endParaRPr/>
          </a:p>
          <a:p>
            <a:pPr indent="-228600" lvl="0" marL="228600" rtl="0" algn="l">
              <a:spcBef>
                <a:spcPts val="0"/>
              </a:spcBef>
              <a:spcAft>
                <a:spcPts val="0"/>
              </a:spcAft>
              <a:buClr>
                <a:schemeClr val="dk1"/>
              </a:buClr>
              <a:buSzPts val="1200"/>
              <a:buFont typeface="Arial"/>
              <a:buAutoNum type="arabicParenR"/>
            </a:pPr>
            <a:r>
              <a:rPr lang="en-US"/>
              <a:t>Human – Answers the questions without the use of AI</a:t>
            </a:r>
            <a:endParaRPr/>
          </a:p>
          <a:p>
            <a:pPr indent="-228600" lvl="0" marL="228600" rtl="0" algn="l">
              <a:spcBef>
                <a:spcPts val="0"/>
              </a:spcBef>
              <a:spcAft>
                <a:spcPts val="0"/>
              </a:spcAft>
              <a:buClr>
                <a:schemeClr val="dk1"/>
              </a:buClr>
              <a:buSzPts val="1200"/>
              <a:buFont typeface="Arial"/>
              <a:buAutoNum type="arabicParenR"/>
            </a:pPr>
            <a:r>
              <a:rPr lang="en-US"/>
              <a:t>Chatbot – Uses a LLM to answer the questions (ChatGPT, Gemini, Copilot, Perplexity, MetaAI, Deepseek, Claude each group will be assigned an AI model)</a:t>
            </a:r>
            <a:endParaRPr/>
          </a:p>
          <a:p>
            <a:pPr indent="0" lvl="0" marL="0" rtl="0" algn="l">
              <a:spcBef>
                <a:spcPts val="0"/>
              </a:spcBef>
              <a:spcAft>
                <a:spcPts val="0"/>
              </a:spcAft>
              <a:buClr>
                <a:schemeClr val="dk1"/>
              </a:buClr>
              <a:buSzPts val="1200"/>
              <a:buFont typeface="Arial"/>
              <a:buNone/>
            </a:pPr>
            <a:br>
              <a:rPr lang="en-US"/>
            </a:br>
            <a:r>
              <a:rPr lang="en-US"/>
              <a:t>The Interrogator will email the other two participants the questions. Each participant will respond to the questions. The groups are responsible for creating a 2 slides that has the questions and the two sets of answers and email them to me by XXXXX. I will take these slides and next class we will see if we can Identify the human and the AI. </a:t>
            </a:r>
            <a:endParaRPr/>
          </a:p>
          <a:p>
            <a:pPr indent="-152400" lvl="0" marL="228600" rtl="0" algn="l">
              <a:spcBef>
                <a:spcPts val="0"/>
              </a:spcBef>
              <a:spcAft>
                <a:spcPts val="0"/>
              </a:spcAft>
              <a:buClr>
                <a:schemeClr val="dk1"/>
              </a:buClr>
              <a:buSzPts val="1200"/>
              <a:buFont typeface="Arial"/>
              <a:buNone/>
            </a:pPr>
            <a:r>
              <a:t/>
            </a:r>
            <a:endParaRPr/>
          </a:p>
        </p:txBody>
      </p:sp>
      <p:sp>
        <p:nvSpPr>
          <p:cNvPr id="138" name="Google Shape;13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63ab158ada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363ab158ada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Mechanical Translation: New Challenge to Communication: </a:t>
            </a:r>
            <a:r>
              <a:rPr lang="en-US" u="sng">
                <a:solidFill>
                  <a:schemeClr val="hlink"/>
                </a:solidFill>
                <a:hlinkClick r:id="rId2"/>
              </a:rPr>
              <a:t>https://www.science.org/doi/10.1126/science.122.3173.745</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3"/>
              </a:rPr>
              <a:t>https://www.dataversity.net/a-brief-history-of-natural-language-processing-nlp/</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4"/>
              </a:rPr>
              <a:t>https://doubleoperative.com/wp-content/uploads/2009/12/chomsky-syntactic-structures-2ed.pdf</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5"/>
              </a:rPr>
              <a:t>https://www.historyofinformation.com/detail.php?id=666</a:t>
            </a:r>
            <a:endParaRPr/>
          </a:p>
          <a:p>
            <a:pPr indent="0" lvl="0" marL="0" rtl="0" algn="l">
              <a:spcBef>
                <a:spcPts val="0"/>
              </a:spcBef>
              <a:spcAft>
                <a:spcPts val="0"/>
              </a:spcAft>
              <a:buClr>
                <a:schemeClr val="dk1"/>
              </a:buClr>
              <a:buSzPts val="1200"/>
              <a:buFont typeface="Arial"/>
              <a:buNone/>
            </a:pPr>
            <a:r>
              <a:rPr lang="en-US"/>
              <a:t>Split apart</a:t>
            </a:r>
            <a:endParaRPr/>
          </a:p>
        </p:txBody>
      </p:sp>
      <p:sp>
        <p:nvSpPr>
          <p:cNvPr id="148" name="Google Shape;148;g363ab158ada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u="sng">
                <a:solidFill>
                  <a:schemeClr val="hlink"/>
                </a:solidFill>
                <a:hlinkClick r:id="rId2"/>
              </a:rPr>
              <a:t>https://en.wikipedia.org/wiki/The_Computer_and_the_Brain</a:t>
            </a:r>
            <a:endParaRPr/>
          </a:p>
          <a:p>
            <a:pPr indent="0" lvl="0" marL="0" rtl="0" algn="l">
              <a:spcBef>
                <a:spcPts val="0"/>
              </a:spcBef>
              <a:spcAft>
                <a:spcPts val="0"/>
              </a:spcAft>
              <a:buClr>
                <a:schemeClr val="dk1"/>
              </a:buClr>
              <a:buSzPts val="1200"/>
              <a:buFont typeface="Arial"/>
              <a:buNone/>
            </a:pPr>
            <a:r>
              <a:rPr lang="en-US"/>
              <a:t>Hodgkin &amp; Huxley Model: </a:t>
            </a:r>
            <a:r>
              <a:rPr lang="en-US" u="sng">
                <a:solidFill>
                  <a:schemeClr val="hlink"/>
                </a:solidFill>
                <a:hlinkClick r:id="rId3"/>
              </a:rPr>
              <a:t>https://en.wikipedia.org/wiki/Hodgkin%E2%80%93Huxley_model</a:t>
            </a:r>
            <a:endParaRPr/>
          </a:p>
          <a:p>
            <a:pPr indent="0" lvl="0" marL="0" rtl="0" algn="l">
              <a:spcBef>
                <a:spcPts val="0"/>
              </a:spcBef>
              <a:spcAft>
                <a:spcPts val="0"/>
              </a:spcAft>
              <a:buClr>
                <a:schemeClr val="dk1"/>
              </a:buClr>
              <a:buSzPts val="1200"/>
              <a:buFont typeface="Arial"/>
              <a:buNone/>
            </a:pPr>
            <a:r>
              <a:rPr lang="en-US"/>
              <a:t>Original</a:t>
            </a:r>
            <a:r>
              <a:rPr lang="en-US"/>
              <a:t> Hodgkin &amp; Huxley Paper: </a:t>
            </a:r>
            <a:r>
              <a:rPr lang="en-US" u="sng">
                <a:solidFill>
                  <a:schemeClr val="hlink"/>
                </a:solidFill>
                <a:hlinkClick r:id="rId4"/>
              </a:rPr>
              <a:t>https://pmc.ncbi.nlm.nih.gov/articles/PMC1392413/</a:t>
            </a:r>
            <a:endParaRPr/>
          </a:p>
          <a:p>
            <a:pPr indent="0" lvl="0" marL="0" rtl="0" algn="l">
              <a:spcBef>
                <a:spcPts val="0"/>
              </a:spcBef>
              <a:spcAft>
                <a:spcPts val="0"/>
              </a:spcAft>
              <a:buClr>
                <a:schemeClr val="dk1"/>
              </a:buClr>
              <a:buSzPts val="1200"/>
              <a:buFont typeface="Arial"/>
              <a:buNone/>
            </a:pPr>
            <a:r>
              <a:t/>
            </a:r>
            <a:endParaRPr/>
          </a:p>
        </p:txBody>
      </p:sp>
      <p:sp>
        <p:nvSpPr>
          <p:cNvPr id="158" name="Google Shape;15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63ac02c75a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363ac02c75a_1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u="sng">
                <a:solidFill>
                  <a:schemeClr val="hlink"/>
                </a:solidFill>
                <a:hlinkClick r:id="rId2"/>
              </a:rPr>
              <a:t>https://en.wikipedia.org/wiki/Symbolic_artificial_intelligence</a:t>
            </a:r>
            <a:endParaRPr/>
          </a:p>
          <a:p>
            <a:pPr indent="0" lvl="0" marL="0" rtl="0" algn="l">
              <a:spcBef>
                <a:spcPts val="0"/>
              </a:spcBef>
              <a:spcAft>
                <a:spcPts val="0"/>
              </a:spcAft>
              <a:buClr>
                <a:schemeClr val="dk1"/>
              </a:buClr>
              <a:buSzPts val="1200"/>
              <a:buFont typeface="Arial"/>
              <a:buNone/>
            </a:pPr>
            <a:r>
              <a:rPr lang="en-US"/>
              <a:t>LEAN: </a:t>
            </a:r>
            <a:r>
              <a:rPr lang="en-US" u="sng">
                <a:solidFill>
                  <a:schemeClr val="hlink"/>
                </a:solidFill>
                <a:hlinkClick r:id="rId3"/>
              </a:rPr>
              <a:t>https://lean-lang.org/</a:t>
            </a:r>
            <a:endParaRPr/>
          </a:p>
          <a:p>
            <a:pPr indent="0" lvl="0" marL="0" rtl="0" algn="l">
              <a:spcBef>
                <a:spcPts val="0"/>
              </a:spcBef>
              <a:spcAft>
                <a:spcPts val="0"/>
              </a:spcAft>
              <a:buClr>
                <a:schemeClr val="dk1"/>
              </a:buClr>
              <a:buSzPts val="1200"/>
              <a:buFont typeface="Arial"/>
              <a:buNone/>
            </a:pPr>
            <a:r>
              <a:rPr lang="en-US"/>
              <a:t>MAPLE: </a:t>
            </a:r>
            <a:endParaRPr/>
          </a:p>
          <a:p>
            <a:pPr indent="0" lvl="0" marL="0" rtl="0" algn="l">
              <a:spcBef>
                <a:spcPts val="0"/>
              </a:spcBef>
              <a:spcAft>
                <a:spcPts val="0"/>
              </a:spcAft>
              <a:buClr>
                <a:schemeClr val="dk1"/>
              </a:buClr>
              <a:buSzPts val="1200"/>
              <a:buFont typeface="Arial"/>
              <a:buNone/>
            </a:pPr>
            <a:r>
              <a:rPr lang="en-US"/>
              <a:t>Mathmatica:</a:t>
            </a:r>
            <a:endParaRPr/>
          </a:p>
          <a:p>
            <a:pPr indent="0" lvl="0" marL="0" rtl="0" algn="l">
              <a:spcBef>
                <a:spcPts val="0"/>
              </a:spcBef>
              <a:spcAft>
                <a:spcPts val="0"/>
              </a:spcAft>
              <a:buClr>
                <a:schemeClr val="dk1"/>
              </a:buClr>
              <a:buSzPts val="1200"/>
              <a:buFont typeface="Arial"/>
              <a:buNone/>
            </a:pPr>
            <a:r>
              <a:rPr lang="en-US" u="sng">
                <a:solidFill>
                  <a:schemeClr val="hlink"/>
                </a:solidFill>
                <a:hlinkClick r:id="rId4"/>
              </a:rPr>
              <a:t>https://lean-lang.org/use-cases/flt/</a:t>
            </a:r>
            <a:endParaRPr/>
          </a:p>
          <a:p>
            <a:pPr indent="0" lvl="0" marL="0" rtl="0" algn="l">
              <a:spcBef>
                <a:spcPts val="0"/>
              </a:spcBef>
              <a:spcAft>
                <a:spcPts val="0"/>
              </a:spcAft>
              <a:buClr>
                <a:schemeClr val="dk1"/>
              </a:buClr>
              <a:buSzPts val="1200"/>
              <a:buFont typeface="Arial"/>
              <a:buNone/>
            </a:pPr>
            <a:r>
              <a:rPr lang="en-US" u="sng">
                <a:solidFill>
                  <a:schemeClr val="hlink"/>
                </a:solidFill>
                <a:highlight>
                  <a:srgbClr val="FFFFFF"/>
                </a:highlight>
                <a:hlinkClick r:id="rId5"/>
              </a:rPr>
              <a:t>https://en.wikipedia.org/wiki/Macsyma</a:t>
            </a:r>
            <a:endParaRPr>
              <a:solidFill>
                <a:srgbClr val="202122"/>
              </a:solidFill>
              <a:highlight>
                <a:srgbClr val="FFFFFF"/>
              </a:highlight>
            </a:endParaRPr>
          </a:p>
          <a:p>
            <a:pPr indent="0" lvl="0" marL="0" rtl="0" algn="l">
              <a:spcBef>
                <a:spcPts val="0"/>
              </a:spcBef>
              <a:spcAft>
                <a:spcPts val="0"/>
              </a:spcAft>
              <a:buClr>
                <a:schemeClr val="dk1"/>
              </a:buClr>
              <a:buSzPts val="1200"/>
              <a:buFont typeface="Arial"/>
              <a:buNone/>
            </a:pPr>
            <a:r>
              <a:rPr lang="en-US" u="sng">
                <a:solidFill>
                  <a:schemeClr val="hlink"/>
                </a:solidFill>
                <a:highlight>
                  <a:srgbClr val="FFFFFF"/>
                </a:highlight>
                <a:hlinkClick r:id="rId6"/>
              </a:rPr>
              <a:t>https://lesharmoniesdelesprit.wordpress.com/wp-content/uploads/2015/11/whiteheadrussell-principiamathematicavolumei.pdf</a:t>
            </a:r>
            <a:r>
              <a:rPr lang="en-US">
                <a:solidFill>
                  <a:srgbClr val="202122"/>
                </a:solidFill>
                <a:highlight>
                  <a:srgbClr val="FFFFFF"/>
                </a:highlight>
              </a:rPr>
              <a:t> Page 153</a:t>
            </a:r>
            <a:endParaRPr>
              <a:solidFill>
                <a:srgbClr val="202122"/>
              </a:solidFill>
              <a:highlight>
                <a:srgbClr val="FFFFFF"/>
              </a:highlight>
            </a:endParaRPr>
          </a:p>
        </p:txBody>
      </p:sp>
      <p:sp>
        <p:nvSpPr>
          <p:cNvPr id="168" name="Google Shape;168;g363ac02c75a_1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6"/>
          <p:cNvSpPr/>
          <p:nvPr>
            <p:ph idx="2" type="pic"/>
          </p:nvPr>
        </p:nvSpPr>
        <p:spPr>
          <a:xfrm>
            <a:off x="5183188" y="987425"/>
            <a:ext cx="6172200" cy="4873625"/>
          </a:xfrm>
          <a:prstGeom prst="rect">
            <a:avLst/>
          </a:prstGeom>
          <a:noFill/>
          <a:ln>
            <a:noFill/>
          </a:ln>
        </p:spPr>
      </p:sp>
      <p:sp>
        <p:nvSpPr>
          <p:cNvPr id="68" name="Google Shape;68;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9.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6.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2.jpg"/><Relationship Id="rId9" Type="http://schemas.openxmlformats.org/officeDocument/2006/relationships/image" Target="../media/image50.png"/><Relationship Id="rId5" Type="http://schemas.openxmlformats.org/officeDocument/2006/relationships/image" Target="../media/image57.jpg"/><Relationship Id="rId6" Type="http://schemas.openxmlformats.org/officeDocument/2006/relationships/image" Target="../media/image49.png"/><Relationship Id="rId7" Type="http://schemas.openxmlformats.org/officeDocument/2006/relationships/image" Target="../media/image48.png"/><Relationship Id="rId8"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3.jpg"/><Relationship Id="rId4" Type="http://schemas.openxmlformats.org/officeDocument/2006/relationships/image" Target="../media/image55.jpg"/><Relationship Id="rId9" Type="http://schemas.openxmlformats.org/officeDocument/2006/relationships/image" Target="../media/image56.jpg"/><Relationship Id="rId5" Type="http://schemas.openxmlformats.org/officeDocument/2006/relationships/image" Target="../media/image16.jpg"/><Relationship Id="rId6" Type="http://schemas.openxmlformats.org/officeDocument/2006/relationships/image" Target="../media/image58.png"/><Relationship Id="rId7" Type="http://schemas.openxmlformats.org/officeDocument/2006/relationships/image" Target="../media/image51.jpg"/><Relationship Id="rId8" Type="http://schemas.openxmlformats.org/officeDocument/2006/relationships/image" Target="../media/image77.jpg"/><Relationship Id="rId11" Type="http://schemas.openxmlformats.org/officeDocument/2006/relationships/image" Target="../media/image42.jpg"/><Relationship Id="rId10" Type="http://schemas.openxmlformats.org/officeDocument/2006/relationships/image" Target="../media/image44.png"/><Relationship Id="rId13" Type="http://schemas.openxmlformats.org/officeDocument/2006/relationships/image" Target="../media/image54.png"/><Relationship Id="rId12" Type="http://schemas.openxmlformats.org/officeDocument/2006/relationships/image" Target="../media/image5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4.png"/><Relationship Id="rId4" Type="http://schemas.openxmlformats.org/officeDocument/2006/relationships/image" Target="../media/image9.png"/><Relationship Id="rId5"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3.jpg"/><Relationship Id="rId4" Type="http://schemas.openxmlformats.org/officeDocument/2006/relationships/image" Target="../media/image55.jpg"/><Relationship Id="rId9" Type="http://schemas.openxmlformats.org/officeDocument/2006/relationships/image" Target="../media/image56.jpg"/><Relationship Id="rId5" Type="http://schemas.openxmlformats.org/officeDocument/2006/relationships/image" Target="../media/image16.jpg"/><Relationship Id="rId6" Type="http://schemas.openxmlformats.org/officeDocument/2006/relationships/image" Target="../media/image58.png"/><Relationship Id="rId7" Type="http://schemas.openxmlformats.org/officeDocument/2006/relationships/image" Target="../media/image51.jpg"/><Relationship Id="rId8" Type="http://schemas.openxmlformats.org/officeDocument/2006/relationships/image" Target="../media/image77.jpg"/><Relationship Id="rId11" Type="http://schemas.openxmlformats.org/officeDocument/2006/relationships/image" Target="../media/image42.jpg"/><Relationship Id="rId10" Type="http://schemas.openxmlformats.org/officeDocument/2006/relationships/image" Target="../media/image44.png"/><Relationship Id="rId13" Type="http://schemas.openxmlformats.org/officeDocument/2006/relationships/image" Target="../media/image54.png"/><Relationship Id="rId12" Type="http://schemas.openxmlformats.org/officeDocument/2006/relationships/image" Target="../media/image5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3.jpg"/><Relationship Id="rId4" Type="http://schemas.openxmlformats.org/officeDocument/2006/relationships/image" Target="../media/image55.jpg"/><Relationship Id="rId9" Type="http://schemas.openxmlformats.org/officeDocument/2006/relationships/image" Target="../media/image56.jpg"/><Relationship Id="rId5" Type="http://schemas.openxmlformats.org/officeDocument/2006/relationships/image" Target="../media/image16.jpg"/><Relationship Id="rId6" Type="http://schemas.openxmlformats.org/officeDocument/2006/relationships/image" Target="../media/image58.png"/><Relationship Id="rId7" Type="http://schemas.openxmlformats.org/officeDocument/2006/relationships/image" Target="../media/image51.jpg"/><Relationship Id="rId8" Type="http://schemas.openxmlformats.org/officeDocument/2006/relationships/image" Target="../media/image77.jpg"/><Relationship Id="rId11" Type="http://schemas.openxmlformats.org/officeDocument/2006/relationships/image" Target="../media/image42.jpg"/><Relationship Id="rId10" Type="http://schemas.openxmlformats.org/officeDocument/2006/relationships/image" Target="../media/image44.png"/><Relationship Id="rId13" Type="http://schemas.openxmlformats.org/officeDocument/2006/relationships/image" Target="../media/image54.png"/><Relationship Id="rId12" Type="http://schemas.openxmlformats.org/officeDocument/2006/relationships/image" Target="../media/image5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3.jpg"/><Relationship Id="rId4" Type="http://schemas.openxmlformats.org/officeDocument/2006/relationships/image" Target="../media/image55.jpg"/><Relationship Id="rId9" Type="http://schemas.openxmlformats.org/officeDocument/2006/relationships/image" Target="../media/image56.jpg"/><Relationship Id="rId5" Type="http://schemas.openxmlformats.org/officeDocument/2006/relationships/image" Target="../media/image16.jpg"/><Relationship Id="rId6" Type="http://schemas.openxmlformats.org/officeDocument/2006/relationships/image" Target="../media/image58.png"/><Relationship Id="rId7" Type="http://schemas.openxmlformats.org/officeDocument/2006/relationships/image" Target="../media/image51.jpg"/><Relationship Id="rId8" Type="http://schemas.openxmlformats.org/officeDocument/2006/relationships/image" Target="../media/image77.jpg"/><Relationship Id="rId11" Type="http://schemas.openxmlformats.org/officeDocument/2006/relationships/image" Target="../media/image42.jpg"/><Relationship Id="rId10" Type="http://schemas.openxmlformats.org/officeDocument/2006/relationships/image" Target="../media/image44.png"/><Relationship Id="rId13" Type="http://schemas.openxmlformats.org/officeDocument/2006/relationships/image" Target="../media/image54.png"/><Relationship Id="rId12" Type="http://schemas.openxmlformats.org/officeDocument/2006/relationships/image" Target="../media/image5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8" name="Shape 88"/>
        <p:cNvGrpSpPr/>
        <p:nvPr/>
      </p:nvGrpSpPr>
      <p:grpSpPr>
        <a:xfrm>
          <a:off x="0" y="0"/>
          <a:ext cx="0" cy="0"/>
          <a:chOff x="0" y="0"/>
          <a:chExt cx="0" cy="0"/>
        </a:xfrm>
      </p:grpSpPr>
      <p:sp>
        <p:nvSpPr>
          <p:cNvPr id="89" name="Google Shape;89;g36d4ca9d3d1_0_26"/>
          <p:cNvSpPr txBox="1"/>
          <p:nvPr>
            <p:ph type="ctrTitle"/>
          </p:nvPr>
        </p:nvSpPr>
        <p:spPr>
          <a:xfrm>
            <a:off x="348784" y="316862"/>
            <a:ext cx="6448200" cy="899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en-US">
                <a:latin typeface="Avenir"/>
                <a:ea typeface="Avenir"/>
                <a:cs typeface="Avenir"/>
                <a:sym typeface="Avenir"/>
              </a:rPr>
              <a:t>A Brief History of AI</a:t>
            </a:r>
            <a:endParaRPr/>
          </a:p>
        </p:txBody>
      </p:sp>
      <p:sp>
        <p:nvSpPr>
          <p:cNvPr id="90" name="Google Shape;90;g36d4ca9d3d1_0_26"/>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g36d4ca9d3d1_0_26"/>
          <p:cNvSpPr txBox="1"/>
          <p:nvPr/>
        </p:nvSpPr>
        <p:spPr>
          <a:xfrm>
            <a:off x="4881605" y="2158221"/>
            <a:ext cx="6102300" cy="11391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700">
                <a:solidFill>
                  <a:schemeClr val="dk1"/>
                </a:solidFill>
                <a:latin typeface="Avenir"/>
                <a:ea typeface="Avenir"/>
                <a:cs typeface="Avenir"/>
                <a:sym typeface="Avenir"/>
              </a:rPr>
              <a:t>“I propose to consider the question, ‘Can machines think?’ This should begin with definitions of the meaning of the terms ‘machine’ and ‘think’” </a:t>
            </a:r>
            <a:endParaRPr i="1" sz="1700">
              <a:solidFill>
                <a:schemeClr val="dk1"/>
              </a:solidFill>
              <a:latin typeface="Avenir"/>
              <a:ea typeface="Avenir"/>
              <a:cs typeface="Avenir"/>
              <a:sym typeface="Avenir"/>
            </a:endParaRPr>
          </a:p>
          <a:p>
            <a:pPr indent="0" lvl="0" marL="0" marR="0" rtl="0" algn="r">
              <a:spcBef>
                <a:spcPts val="0"/>
              </a:spcBef>
              <a:spcAft>
                <a:spcPts val="0"/>
              </a:spcAft>
              <a:buNone/>
            </a:pPr>
            <a:r>
              <a:rPr lang="en-US" sz="1700">
                <a:solidFill>
                  <a:schemeClr val="dk1"/>
                </a:solidFill>
                <a:latin typeface="Avenir"/>
                <a:ea typeface="Avenir"/>
                <a:cs typeface="Avenir"/>
                <a:sym typeface="Avenir"/>
              </a:rPr>
              <a:t>- </a:t>
            </a:r>
            <a:r>
              <a:rPr lang="en-US" sz="1700">
                <a:solidFill>
                  <a:schemeClr val="dk1"/>
                </a:solidFill>
                <a:latin typeface="Avenir"/>
                <a:ea typeface="Avenir"/>
                <a:cs typeface="Avenir"/>
                <a:sym typeface="Avenir"/>
              </a:rPr>
              <a:t>ALAN M TURING  (1950)</a:t>
            </a:r>
            <a:endParaRPr sz="1300"/>
          </a:p>
        </p:txBody>
      </p:sp>
      <p:sp>
        <p:nvSpPr>
          <p:cNvPr id="92" name="Google Shape;92;g36d4ca9d3d1_0_26"/>
          <p:cNvSpPr txBox="1"/>
          <p:nvPr/>
        </p:nvSpPr>
        <p:spPr>
          <a:xfrm>
            <a:off x="3425530" y="4102008"/>
            <a:ext cx="6102300" cy="1200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Avenir"/>
                <a:ea typeface="Avenir"/>
                <a:cs typeface="Avenir"/>
                <a:sym typeface="Avenir"/>
              </a:rPr>
              <a:t>This lecture traces the</a:t>
            </a:r>
            <a:r>
              <a:rPr lang="en-US" sz="1800">
                <a:solidFill>
                  <a:schemeClr val="dk1"/>
                </a:solidFill>
                <a:latin typeface="Avenir"/>
                <a:ea typeface="Avenir"/>
                <a:cs typeface="Avenir"/>
                <a:sym typeface="Avenir"/>
              </a:rPr>
              <a:t> remarkable</a:t>
            </a:r>
            <a:r>
              <a:rPr lang="en-US" sz="1800">
                <a:solidFill>
                  <a:schemeClr val="dk1"/>
                </a:solidFill>
                <a:latin typeface="Avenir"/>
                <a:ea typeface="Avenir"/>
                <a:cs typeface="Avenir"/>
                <a:sym typeface="Avenir"/>
              </a:rPr>
              <a:t> journey of Artificial Intelligence, from its conceptual roots in the 19th century to its transformative impact and future potential in the 21st century.</a:t>
            </a:r>
            <a:endParaRPr/>
          </a:p>
        </p:txBody>
      </p:sp>
      <p:pic>
        <p:nvPicPr>
          <p:cNvPr id="93" name="Google Shape;93;g36d4ca9d3d1_0_26"/>
          <p:cNvPicPr preferRelativeResize="0"/>
          <p:nvPr/>
        </p:nvPicPr>
        <p:blipFill>
          <a:blip r:embed="rId3">
            <a:alphaModFix/>
          </a:blip>
          <a:stretch>
            <a:fillRect/>
          </a:stretch>
        </p:blipFill>
        <p:spPr>
          <a:xfrm>
            <a:off x="10830750" y="6020300"/>
            <a:ext cx="675450" cy="532900"/>
          </a:xfrm>
          <a:prstGeom prst="rect">
            <a:avLst/>
          </a:prstGeom>
          <a:noFill/>
          <a:ln>
            <a:noFill/>
          </a:ln>
        </p:spPr>
      </p:pic>
      <p:pic>
        <p:nvPicPr>
          <p:cNvPr id="94" name="Google Shape;94;g36d4ca9d3d1_0_26"/>
          <p:cNvPicPr preferRelativeResize="0"/>
          <p:nvPr/>
        </p:nvPicPr>
        <p:blipFill>
          <a:blip r:embed="rId4">
            <a:alphaModFix/>
          </a:blip>
          <a:stretch>
            <a:fillRect/>
          </a:stretch>
        </p:blipFill>
        <p:spPr>
          <a:xfrm>
            <a:off x="593526" y="3810308"/>
            <a:ext cx="2674800" cy="17841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9" name="Shape 179"/>
        <p:cNvGrpSpPr/>
        <p:nvPr/>
      </p:nvGrpSpPr>
      <p:grpSpPr>
        <a:xfrm>
          <a:off x="0" y="0"/>
          <a:ext cx="0" cy="0"/>
          <a:chOff x="0" y="0"/>
          <a:chExt cx="0" cy="0"/>
        </a:xfrm>
      </p:grpSpPr>
      <p:sp>
        <p:nvSpPr>
          <p:cNvPr id="180" name="Google Shape;180;p9"/>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Dartmouth Workshop– 1956</a:t>
            </a:r>
            <a:endParaRPr/>
          </a:p>
        </p:txBody>
      </p:sp>
      <p:sp>
        <p:nvSpPr>
          <p:cNvPr id="181" name="Google Shape;181;p9"/>
          <p:cNvSpPr txBox="1"/>
          <p:nvPr>
            <p:ph idx="1" type="body"/>
          </p:nvPr>
        </p:nvSpPr>
        <p:spPr>
          <a:xfrm>
            <a:off x="828250" y="1872150"/>
            <a:ext cx="7413600" cy="43512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US">
                <a:latin typeface="Avenir"/>
                <a:ea typeface="Avenir"/>
                <a:cs typeface="Avenir"/>
                <a:sym typeface="Avenir"/>
              </a:rPr>
              <a:t>A 2 month 10 man study on </a:t>
            </a:r>
            <a:r>
              <a:rPr lang="en-US">
                <a:latin typeface="Avenir"/>
                <a:ea typeface="Avenir"/>
                <a:cs typeface="Avenir"/>
                <a:sym typeface="Avenir"/>
              </a:rPr>
              <a:t>Artificial</a:t>
            </a:r>
            <a:r>
              <a:rPr lang="en-US">
                <a:latin typeface="Avenir"/>
                <a:ea typeface="Avenir"/>
                <a:cs typeface="Avenir"/>
                <a:sym typeface="Avenir"/>
              </a:rPr>
              <a:t> Intelligence carried out in the summer of 1956 at Dartmouth </a:t>
            </a:r>
            <a:endParaRPr>
              <a:latin typeface="Avenir"/>
              <a:ea typeface="Avenir"/>
              <a:cs typeface="Avenir"/>
              <a:sym typeface="Avenir"/>
            </a:endParaRPr>
          </a:p>
          <a:p>
            <a:pPr indent="0" lvl="0" marL="228600" rtl="0" algn="l">
              <a:lnSpc>
                <a:spcPct val="90000"/>
              </a:lnSpc>
              <a:spcBef>
                <a:spcPts val="0"/>
              </a:spcBef>
              <a:spcAft>
                <a:spcPts val="0"/>
              </a:spcAft>
              <a:buNone/>
            </a:pPr>
            <a:r>
              <a:t/>
            </a:r>
            <a:endParaRPr>
              <a:latin typeface="Avenir"/>
              <a:ea typeface="Avenir"/>
              <a:cs typeface="Avenir"/>
              <a:sym typeface="Avenir"/>
            </a:endParaRPr>
          </a:p>
          <a:p>
            <a:pPr indent="-228600" lvl="0" marL="228600" rtl="0" algn="l">
              <a:lnSpc>
                <a:spcPct val="90000"/>
              </a:lnSpc>
              <a:spcBef>
                <a:spcPts val="0"/>
              </a:spcBef>
              <a:spcAft>
                <a:spcPts val="0"/>
              </a:spcAft>
              <a:buClr>
                <a:schemeClr val="dk1"/>
              </a:buClr>
              <a:buSzPts val="2800"/>
              <a:buChar char="•"/>
            </a:pPr>
            <a:r>
              <a:rPr lang="en-US">
                <a:latin typeface="Avenir"/>
                <a:ea typeface="Avenir"/>
                <a:cs typeface="Avenir"/>
                <a:sym typeface="Avenir"/>
              </a:rPr>
              <a:t>“every aspect of learning or any other feature of intelligence can in principle be so precisely described that a machine can be made to simulate it” - McCarthy et al.</a:t>
            </a:r>
            <a:endParaRPr>
              <a:latin typeface="Avenir"/>
              <a:ea typeface="Avenir"/>
              <a:cs typeface="Avenir"/>
              <a:sym typeface="Avenir"/>
            </a:endParaRPr>
          </a:p>
          <a:p>
            <a:pPr indent="0" lvl="0" marL="228600" rtl="0" algn="l">
              <a:lnSpc>
                <a:spcPct val="90000"/>
              </a:lnSpc>
              <a:spcBef>
                <a:spcPts val="0"/>
              </a:spcBef>
              <a:spcAft>
                <a:spcPts val="0"/>
              </a:spcAft>
              <a:buNone/>
            </a:pPr>
            <a:r>
              <a:t/>
            </a:r>
            <a:endParaRPr>
              <a:latin typeface="Avenir"/>
              <a:ea typeface="Avenir"/>
              <a:cs typeface="Avenir"/>
              <a:sym typeface="Avenir"/>
            </a:endParaRPr>
          </a:p>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How Can a Computer </a:t>
            </a:r>
            <a:r>
              <a:rPr lang="en-US">
                <a:latin typeface="Avenir"/>
                <a:ea typeface="Avenir"/>
                <a:cs typeface="Avenir"/>
                <a:sym typeface="Avenir"/>
              </a:rPr>
              <a:t>be</a:t>
            </a:r>
            <a:r>
              <a:rPr lang="en-US">
                <a:latin typeface="Avenir"/>
                <a:ea typeface="Avenir"/>
                <a:cs typeface="Avenir"/>
                <a:sym typeface="Avenir"/>
              </a:rPr>
              <a:t> Programmed to Use </a:t>
            </a:r>
            <a:r>
              <a:rPr lang="en-US">
                <a:latin typeface="Avenir"/>
                <a:ea typeface="Avenir"/>
                <a:cs typeface="Avenir"/>
                <a:sym typeface="Avenir"/>
              </a:rPr>
              <a:t>Language</a:t>
            </a:r>
            <a:endParaRPr>
              <a:latin typeface="Avenir"/>
              <a:ea typeface="Avenir"/>
              <a:cs typeface="Avenir"/>
              <a:sym typeface="Avenir"/>
            </a:endParaRPr>
          </a:p>
          <a:p>
            <a:pPr indent="-228600" lvl="1" marL="685800" rtl="0" algn="l">
              <a:lnSpc>
                <a:spcPct val="90000"/>
              </a:lnSpc>
              <a:spcBef>
                <a:spcPts val="0"/>
              </a:spcBef>
              <a:spcAft>
                <a:spcPts val="0"/>
              </a:spcAft>
              <a:buSzPts val="1800"/>
              <a:buFont typeface="Avenir"/>
              <a:buChar char="•"/>
            </a:pPr>
            <a:r>
              <a:rPr lang="en-US">
                <a:latin typeface="Avenir"/>
                <a:ea typeface="Avenir"/>
                <a:cs typeface="Avenir"/>
                <a:sym typeface="Avenir"/>
              </a:rPr>
              <a:t>Neuron Nets </a:t>
            </a:r>
            <a:endParaRPr>
              <a:latin typeface="Avenir"/>
              <a:ea typeface="Avenir"/>
              <a:cs typeface="Avenir"/>
              <a:sym typeface="Avenir"/>
            </a:endParaRPr>
          </a:p>
          <a:p>
            <a:pPr indent="-228600" lvl="1" marL="685800" rtl="0" algn="l">
              <a:lnSpc>
                <a:spcPct val="90000"/>
              </a:lnSpc>
              <a:spcBef>
                <a:spcPts val="0"/>
              </a:spcBef>
              <a:spcAft>
                <a:spcPts val="0"/>
              </a:spcAft>
              <a:buSzPts val="1800"/>
              <a:buFont typeface="Avenir"/>
              <a:buChar char="•"/>
            </a:pPr>
            <a:r>
              <a:rPr lang="en-US">
                <a:latin typeface="Avenir"/>
                <a:ea typeface="Avenir"/>
                <a:cs typeface="Avenir"/>
                <a:sym typeface="Avenir"/>
              </a:rPr>
              <a:t>Self Improvement</a:t>
            </a:r>
            <a:endParaRPr>
              <a:latin typeface="Avenir"/>
              <a:ea typeface="Avenir"/>
              <a:cs typeface="Avenir"/>
              <a:sym typeface="Avenir"/>
            </a:endParaRPr>
          </a:p>
          <a:p>
            <a:pPr indent="-228600" lvl="1" marL="685800" rtl="0" algn="l">
              <a:lnSpc>
                <a:spcPct val="90000"/>
              </a:lnSpc>
              <a:spcBef>
                <a:spcPts val="0"/>
              </a:spcBef>
              <a:spcAft>
                <a:spcPts val="0"/>
              </a:spcAft>
              <a:buSzPts val="1800"/>
              <a:buFont typeface="Avenir"/>
              <a:buChar char="•"/>
            </a:pPr>
            <a:r>
              <a:rPr lang="en-US">
                <a:latin typeface="Avenir"/>
                <a:ea typeface="Avenir"/>
                <a:cs typeface="Avenir"/>
                <a:sym typeface="Avenir"/>
              </a:rPr>
              <a:t>Randomness and Creativity</a:t>
            </a:r>
            <a:endParaRPr>
              <a:latin typeface="Avenir"/>
              <a:ea typeface="Avenir"/>
              <a:cs typeface="Avenir"/>
              <a:sym typeface="Avenir"/>
            </a:endParaRPr>
          </a:p>
        </p:txBody>
      </p:sp>
      <p:pic>
        <p:nvPicPr>
          <p:cNvPr id="182" name="Google Shape;182;p9"/>
          <p:cNvPicPr preferRelativeResize="0"/>
          <p:nvPr/>
        </p:nvPicPr>
        <p:blipFill rotWithShape="1">
          <a:blip r:embed="rId3">
            <a:alphaModFix/>
          </a:blip>
          <a:srcRect b="0" l="12912" r="29623" t="0"/>
          <a:stretch/>
        </p:blipFill>
        <p:spPr>
          <a:xfrm>
            <a:off x="8127925" y="1587675"/>
            <a:ext cx="3859500" cy="46626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183" name="Google Shape;183;p9"/>
          <p:cNvPicPr preferRelativeResize="0"/>
          <p:nvPr/>
        </p:nvPicPr>
        <p:blipFill>
          <a:blip r:embed="rId4">
            <a:alphaModFix/>
          </a:blip>
          <a:stretch>
            <a:fillRect/>
          </a:stretch>
        </p:blipFill>
        <p:spPr>
          <a:xfrm>
            <a:off x="828250" y="468137"/>
            <a:ext cx="1992075" cy="1119550"/>
          </a:xfrm>
          <a:prstGeom prst="rect">
            <a:avLst/>
          </a:prstGeom>
          <a:noFill/>
          <a:ln>
            <a:noFill/>
          </a:ln>
        </p:spPr>
      </p:pic>
      <p:sp>
        <p:nvSpPr>
          <p:cNvPr id="184" name="Google Shape;184;p9"/>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9" name="Shape 189"/>
        <p:cNvGrpSpPr/>
        <p:nvPr/>
      </p:nvGrpSpPr>
      <p:grpSpPr>
        <a:xfrm>
          <a:off x="0" y="0"/>
          <a:ext cx="0" cy="0"/>
          <a:chOff x="0" y="0"/>
          <a:chExt cx="0" cy="0"/>
        </a:xfrm>
      </p:grpSpPr>
      <p:sp>
        <p:nvSpPr>
          <p:cNvPr id="190" name="Google Shape;190;g363ac02c75a_1_57"/>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Minsky vs Rosenblatt and The Perceptron – 1960’s</a:t>
            </a:r>
            <a:endParaRPr/>
          </a:p>
        </p:txBody>
      </p:sp>
      <p:sp>
        <p:nvSpPr>
          <p:cNvPr id="191" name="Google Shape;191;g363ac02c75a_1_57"/>
          <p:cNvSpPr txBox="1"/>
          <p:nvPr>
            <p:ph idx="1" type="body"/>
          </p:nvPr>
        </p:nvSpPr>
        <p:spPr>
          <a:xfrm>
            <a:off x="465375" y="1825625"/>
            <a:ext cx="6357900" cy="4897800"/>
          </a:xfrm>
          <a:prstGeom prst="rect">
            <a:avLst/>
          </a:prstGeom>
          <a:noFill/>
          <a:ln>
            <a:noFill/>
          </a:ln>
        </p:spPr>
        <p:txBody>
          <a:bodyPr anchorCtr="0" anchor="t" bIns="45700" lIns="91425" spcFirstLastPara="1" rIns="91425" wrap="square" tIns="45700">
            <a:normAutofit fontScale="70000" lnSpcReduction="20000"/>
          </a:bodyPr>
          <a:lstStyle/>
          <a:p>
            <a:pPr indent="-205647" lvl="0" marL="228600" rtl="0" algn="l">
              <a:lnSpc>
                <a:spcPct val="90000"/>
              </a:lnSpc>
              <a:spcBef>
                <a:spcPts val="0"/>
              </a:spcBef>
              <a:spcAft>
                <a:spcPts val="0"/>
              </a:spcAft>
              <a:buClr>
                <a:schemeClr val="dk1"/>
              </a:buClr>
              <a:buSzPct val="100000"/>
              <a:buChar char="●"/>
            </a:pPr>
            <a:r>
              <a:rPr lang="en-US" sz="3483">
                <a:latin typeface="Avenir"/>
                <a:ea typeface="Avenir"/>
                <a:cs typeface="Avenir"/>
                <a:sym typeface="Avenir"/>
              </a:rPr>
              <a:t>In</a:t>
            </a:r>
            <a:r>
              <a:rPr lang="en-US" sz="4200">
                <a:latin typeface="Avenir"/>
                <a:ea typeface="Avenir"/>
                <a:cs typeface="Avenir"/>
                <a:sym typeface="Avenir"/>
              </a:rPr>
              <a:t> 1957 Frank Rosenblatt proposes the Perceptron based off  a human neuron. It was to be made of 3 parts: </a:t>
            </a:r>
            <a:endParaRPr sz="4200">
              <a:latin typeface="Avenir"/>
              <a:ea typeface="Avenir"/>
              <a:cs typeface="Avenir"/>
              <a:sym typeface="Avenir"/>
            </a:endParaRPr>
          </a:p>
          <a:p>
            <a:pPr indent="-300990" lvl="1" marL="685800" rtl="0" algn="l">
              <a:lnSpc>
                <a:spcPct val="90000"/>
              </a:lnSpc>
              <a:spcBef>
                <a:spcPts val="0"/>
              </a:spcBef>
              <a:spcAft>
                <a:spcPts val="0"/>
              </a:spcAft>
              <a:buClr>
                <a:schemeClr val="dk1"/>
              </a:buClr>
              <a:buSzPct val="100000"/>
              <a:buChar char="○"/>
            </a:pPr>
            <a:r>
              <a:rPr b="1" lang="en-US" sz="4200">
                <a:latin typeface="Avenir"/>
                <a:ea typeface="Avenir"/>
                <a:cs typeface="Avenir"/>
                <a:sym typeface="Avenir"/>
              </a:rPr>
              <a:t>A set of sensory units</a:t>
            </a:r>
            <a:r>
              <a:rPr lang="en-US" sz="4200">
                <a:latin typeface="Avenir"/>
                <a:ea typeface="Avenir"/>
                <a:cs typeface="Avenir"/>
                <a:sym typeface="Avenir"/>
              </a:rPr>
              <a:t> which receive optical input</a:t>
            </a:r>
            <a:endParaRPr sz="4200">
              <a:latin typeface="Avenir"/>
              <a:ea typeface="Avenir"/>
              <a:cs typeface="Avenir"/>
              <a:sym typeface="Avenir"/>
            </a:endParaRPr>
          </a:p>
          <a:p>
            <a:pPr indent="-300990" lvl="1" marL="685800" rtl="0" algn="l">
              <a:lnSpc>
                <a:spcPct val="90000"/>
              </a:lnSpc>
              <a:spcBef>
                <a:spcPts val="0"/>
              </a:spcBef>
              <a:spcAft>
                <a:spcPts val="0"/>
              </a:spcAft>
              <a:buClr>
                <a:schemeClr val="dk1"/>
              </a:buClr>
              <a:buSzPct val="100000"/>
              <a:buChar char="○"/>
            </a:pPr>
            <a:r>
              <a:rPr b="1" lang="en-US" sz="4200">
                <a:latin typeface="Avenir"/>
                <a:ea typeface="Avenir"/>
                <a:cs typeface="Avenir"/>
                <a:sym typeface="Avenir"/>
              </a:rPr>
              <a:t>A set of association units</a:t>
            </a:r>
            <a:r>
              <a:rPr lang="en-US" sz="4200">
                <a:latin typeface="Avenir"/>
                <a:ea typeface="Avenir"/>
                <a:cs typeface="Avenir"/>
                <a:sym typeface="Avenir"/>
              </a:rPr>
              <a:t>, each of which fire based on input from multiple sensory units</a:t>
            </a:r>
            <a:endParaRPr sz="4200">
              <a:latin typeface="Avenir"/>
              <a:ea typeface="Avenir"/>
              <a:cs typeface="Avenir"/>
              <a:sym typeface="Avenir"/>
            </a:endParaRPr>
          </a:p>
          <a:p>
            <a:pPr indent="-300990" lvl="1" marL="685800" rtl="0" algn="l">
              <a:lnSpc>
                <a:spcPct val="90000"/>
              </a:lnSpc>
              <a:spcBef>
                <a:spcPts val="0"/>
              </a:spcBef>
              <a:spcAft>
                <a:spcPts val="0"/>
              </a:spcAft>
              <a:buClr>
                <a:schemeClr val="dk1"/>
              </a:buClr>
              <a:buSzPct val="100000"/>
              <a:buChar char="○"/>
            </a:pPr>
            <a:r>
              <a:rPr b="1" lang="en-US" sz="4200">
                <a:latin typeface="Avenir"/>
                <a:ea typeface="Avenir"/>
                <a:cs typeface="Avenir"/>
                <a:sym typeface="Avenir"/>
              </a:rPr>
              <a:t>A set of response units</a:t>
            </a:r>
            <a:r>
              <a:rPr lang="en-US" sz="4200">
                <a:latin typeface="Avenir"/>
                <a:ea typeface="Avenir"/>
                <a:cs typeface="Avenir"/>
                <a:sym typeface="Avenir"/>
              </a:rPr>
              <a:t>, which fire based on input from multiple association units</a:t>
            </a:r>
            <a:endParaRPr sz="4200">
              <a:latin typeface="Avenir"/>
              <a:ea typeface="Avenir"/>
              <a:cs typeface="Avenir"/>
              <a:sym typeface="Avenir"/>
            </a:endParaRPr>
          </a:p>
          <a:p>
            <a:pPr indent="0" lvl="0" marL="0" rtl="0" algn="l">
              <a:spcBef>
                <a:spcPts val="1000"/>
              </a:spcBef>
              <a:spcAft>
                <a:spcPts val="0"/>
              </a:spcAft>
              <a:buNone/>
            </a:pPr>
            <a:r>
              <a:t/>
            </a:r>
            <a:endParaRPr sz="4200">
              <a:latin typeface="Avenir"/>
              <a:ea typeface="Avenir"/>
              <a:cs typeface="Avenir"/>
              <a:sym typeface="Avenir"/>
            </a:endParaRPr>
          </a:p>
          <a:p>
            <a:pPr indent="-50800" lvl="0" marL="228600" rtl="0" algn="l">
              <a:lnSpc>
                <a:spcPct val="90000"/>
              </a:lnSpc>
              <a:spcBef>
                <a:spcPts val="1000"/>
              </a:spcBef>
              <a:spcAft>
                <a:spcPts val="0"/>
              </a:spcAft>
              <a:buClr>
                <a:schemeClr val="dk1"/>
              </a:buClr>
              <a:buSzPct val="100000"/>
              <a:buNone/>
            </a:pPr>
            <a:r>
              <a:t/>
            </a:r>
            <a:endParaRPr>
              <a:latin typeface="Avenir"/>
              <a:ea typeface="Avenir"/>
              <a:cs typeface="Avenir"/>
              <a:sym typeface="Avenir"/>
            </a:endParaRPr>
          </a:p>
        </p:txBody>
      </p:sp>
      <p:sp>
        <p:nvSpPr>
          <p:cNvPr id="192" name="Google Shape;192;g363ac02c75a_1_57"/>
          <p:cNvSpPr/>
          <p:nvPr/>
        </p:nvSpPr>
        <p:spPr>
          <a:xfrm>
            <a:off x="971613" y="364988"/>
            <a:ext cx="1523700" cy="13257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 name="Google Shape;193;g363ac02c75a_1_57"/>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4" name="Google Shape;194;g363ac02c75a_1_57"/>
          <p:cNvSpPr txBox="1"/>
          <p:nvPr/>
        </p:nvSpPr>
        <p:spPr>
          <a:xfrm>
            <a:off x="8303000" y="3188175"/>
            <a:ext cx="3440400" cy="11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highlight>
                  <a:srgbClr val="00FF00"/>
                </a:highlight>
              </a:rPr>
              <a:t>Picture of a Perceptron</a:t>
            </a:r>
            <a:endParaRPr sz="2800">
              <a:solidFill>
                <a:schemeClr val="dk1"/>
              </a:solidFill>
              <a:highlight>
                <a:srgbClr val="00FF00"/>
              </a:highlight>
            </a:endParaRPr>
          </a:p>
        </p:txBody>
      </p:sp>
      <p:pic>
        <p:nvPicPr>
          <p:cNvPr id="195" name="Google Shape;195;g363ac02c75a_1_57"/>
          <p:cNvPicPr preferRelativeResize="0"/>
          <p:nvPr/>
        </p:nvPicPr>
        <p:blipFill>
          <a:blip r:embed="rId4">
            <a:alphaModFix/>
          </a:blip>
          <a:stretch>
            <a:fillRect/>
          </a:stretch>
        </p:blipFill>
        <p:spPr>
          <a:xfrm>
            <a:off x="7078675" y="2469013"/>
            <a:ext cx="4618800" cy="22068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0" name="Shape 200"/>
        <p:cNvGrpSpPr/>
        <p:nvPr/>
      </p:nvGrpSpPr>
      <p:grpSpPr>
        <a:xfrm>
          <a:off x="0" y="0"/>
          <a:ext cx="0" cy="0"/>
          <a:chOff x="0" y="0"/>
          <a:chExt cx="0" cy="0"/>
        </a:xfrm>
      </p:grpSpPr>
      <p:sp>
        <p:nvSpPr>
          <p:cNvPr id="201" name="Google Shape;201;g3638b98a2de_0_2"/>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Minsky vs Rosenblatt and The Perceptron – 1960’s</a:t>
            </a:r>
            <a:endParaRPr/>
          </a:p>
        </p:txBody>
      </p:sp>
      <p:sp>
        <p:nvSpPr>
          <p:cNvPr id="202" name="Google Shape;202;g3638b98a2de_0_2"/>
          <p:cNvSpPr txBox="1"/>
          <p:nvPr>
            <p:ph idx="1" type="body"/>
          </p:nvPr>
        </p:nvSpPr>
        <p:spPr>
          <a:xfrm>
            <a:off x="465375" y="1825625"/>
            <a:ext cx="6357900" cy="4897800"/>
          </a:xfrm>
          <a:prstGeom prst="rect">
            <a:avLst/>
          </a:prstGeom>
          <a:noFill/>
          <a:ln>
            <a:noFill/>
          </a:ln>
        </p:spPr>
        <p:txBody>
          <a:bodyPr anchorCtr="0" anchor="t" bIns="45700" lIns="91425" spcFirstLastPara="1" rIns="91425" wrap="square" tIns="45700">
            <a:normAutofit fontScale="55000" lnSpcReduction="10000"/>
          </a:bodyPr>
          <a:lstStyle/>
          <a:p>
            <a:pPr indent="-260984" lvl="0" marL="228600" rtl="0" algn="l">
              <a:spcBef>
                <a:spcPts val="1000"/>
              </a:spcBef>
              <a:spcAft>
                <a:spcPts val="0"/>
              </a:spcAft>
              <a:buSzPct val="100000"/>
              <a:buFont typeface="Avenir"/>
              <a:buChar char="●"/>
            </a:pPr>
            <a:r>
              <a:rPr lang="en-US" sz="4200">
                <a:latin typeface="Avenir"/>
                <a:ea typeface="Avenir"/>
                <a:cs typeface="Avenir"/>
                <a:sym typeface="Avenir"/>
              </a:rPr>
              <a:t>In 1963 Marvin Minsky and Seymour Papert began working on a counter argument to Rosenblatt’s perceptron publishing their book Perceptron in 1969</a:t>
            </a:r>
            <a:endParaRPr sz="4200">
              <a:latin typeface="Avenir"/>
              <a:ea typeface="Avenir"/>
              <a:cs typeface="Avenir"/>
              <a:sym typeface="Avenir"/>
            </a:endParaRPr>
          </a:p>
          <a:p>
            <a:pPr indent="-260984" lvl="1" marL="685800" rtl="0" algn="l">
              <a:spcBef>
                <a:spcPts val="0"/>
              </a:spcBef>
              <a:spcAft>
                <a:spcPts val="0"/>
              </a:spcAft>
              <a:buSzPct val="100000"/>
              <a:buFont typeface="Avenir"/>
              <a:buChar char="○"/>
            </a:pPr>
            <a:r>
              <a:rPr lang="en-US" sz="4200">
                <a:latin typeface="Avenir"/>
                <a:ea typeface="Avenir"/>
                <a:cs typeface="Avenir"/>
                <a:sym typeface="Avenir"/>
              </a:rPr>
              <a:t>They showed that the Perpetron could not solve the XOR problem</a:t>
            </a:r>
            <a:endParaRPr sz="4200">
              <a:latin typeface="Avenir"/>
              <a:ea typeface="Avenir"/>
              <a:cs typeface="Avenir"/>
              <a:sym typeface="Avenir"/>
            </a:endParaRPr>
          </a:p>
          <a:p>
            <a:pPr indent="0" lvl="0" marL="0" rtl="0" algn="l">
              <a:spcBef>
                <a:spcPts val="1000"/>
              </a:spcBef>
              <a:spcAft>
                <a:spcPts val="0"/>
              </a:spcAft>
              <a:buNone/>
            </a:pPr>
            <a:r>
              <a:t/>
            </a:r>
            <a:endParaRPr sz="4200">
              <a:latin typeface="Avenir"/>
              <a:ea typeface="Avenir"/>
              <a:cs typeface="Avenir"/>
              <a:sym typeface="Avenir"/>
            </a:endParaRPr>
          </a:p>
          <a:p>
            <a:pPr indent="-375285" lvl="0" marL="457200" rtl="0" algn="l">
              <a:spcBef>
                <a:spcPts val="1000"/>
              </a:spcBef>
              <a:spcAft>
                <a:spcPts val="0"/>
              </a:spcAft>
              <a:buSzPct val="100000"/>
              <a:buFont typeface="Avenir"/>
              <a:buChar char="●"/>
            </a:pPr>
            <a:r>
              <a:rPr lang="en-US" sz="4200">
                <a:latin typeface="Avenir"/>
                <a:ea typeface="Avenir"/>
                <a:cs typeface="Avenir"/>
                <a:sym typeface="Avenir"/>
              </a:rPr>
              <a:t>The XOR Problem</a:t>
            </a:r>
            <a:endParaRPr sz="4200">
              <a:latin typeface="Avenir"/>
              <a:ea typeface="Avenir"/>
              <a:cs typeface="Avenir"/>
              <a:sym typeface="Avenir"/>
            </a:endParaRPr>
          </a:p>
          <a:p>
            <a:pPr indent="-375285" lvl="1" marL="914400" rtl="0" algn="l">
              <a:spcBef>
                <a:spcPts val="0"/>
              </a:spcBef>
              <a:spcAft>
                <a:spcPts val="0"/>
              </a:spcAft>
              <a:buSzPct val="100000"/>
              <a:buFont typeface="Avenir"/>
              <a:buChar char="○"/>
            </a:pPr>
            <a:r>
              <a:rPr lang="en-US" sz="4200">
                <a:latin typeface="Avenir"/>
                <a:ea typeface="Avenir"/>
                <a:cs typeface="Avenir"/>
                <a:sym typeface="Avenir"/>
              </a:rPr>
              <a:t>Given a set of four points on the x-y plane classified in two classes (A and B). If the points at (0,1) and (1,0) are in class A and points (0,0) and (1,1) are in class B the question is Can you draw a straight line to seperate the points?</a:t>
            </a:r>
            <a:endParaRPr sz="4200">
              <a:latin typeface="Avenir"/>
              <a:ea typeface="Avenir"/>
              <a:cs typeface="Avenir"/>
              <a:sym typeface="Avenir"/>
            </a:endParaRPr>
          </a:p>
          <a:p>
            <a:pPr indent="-50800" lvl="0" marL="228600" rtl="0" algn="l">
              <a:lnSpc>
                <a:spcPct val="90000"/>
              </a:lnSpc>
              <a:spcBef>
                <a:spcPts val="1000"/>
              </a:spcBef>
              <a:spcAft>
                <a:spcPts val="0"/>
              </a:spcAft>
              <a:buClr>
                <a:schemeClr val="dk1"/>
              </a:buClr>
              <a:buSzPct val="100000"/>
              <a:buNone/>
            </a:pPr>
            <a:r>
              <a:t/>
            </a:r>
            <a:endParaRPr>
              <a:latin typeface="Avenir"/>
              <a:ea typeface="Avenir"/>
              <a:cs typeface="Avenir"/>
              <a:sym typeface="Avenir"/>
            </a:endParaRPr>
          </a:p>
        </p:txBody>
      </p:sp>
      <p:sp>
        <p:nvSpPr>
          <p:cNvPr id="203" name="Google Shape;203;g3638b98a2de_0_2"/>
          <p:cNvSpPr/>
          <p:nvPr/>
        </p:nvSpPr>
        <p:spPr>
          <a:xfrm>
            <a:off x="971613" y="364988"/>
            <a:ext cx="1523700" cy="13257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4" name="Google Shape;204;g3638b98a2de_0_2"/>
          <p:cNvPicPr preferRelativeResize="0"/>
          <p:nvPr/>
        </p:nvPicPr>
        <p:blipFill>
          <a:blip r:embed="rId4">
            <a:alphaModFix/>
          </a:blip>
          <a:stretch>
            <a:fillRect/>
          </a:stretch>
        </p:blipFill>
        <p:spPr>
          <a:xfrm>
            <a:off x="7036900" y="1690688"/>
            <a:ext cx="4862400" cy="48624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05" name="Google Shape;205;g3638b98a2de_0_2"/>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0" name="Shape 210"/>
        <p:cNvGrpSpPr/>
        <p:nvPr/>
      </p:nvGrpSpPr>
      <p:grpSpPr>
        <a:xfrm>
          <a:off x="0" y="0"/>
          <a:ext cx="0" cy="0"/>
          <a:chOff x="0" y="0"/>
          <a:chExt cx="0" cy="0"/>
        </a:xfrm>
      </p:grpSpPr>
      <p:sp>
        <p:nvSpPr>
          <p:cNvPr id="211" name="Google Shape;211;g363ab158ada_0_31"/>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ALPAC Report - 1960’s</a:t>
            </a:r>
            <a:endParaRPr/>
          </a:p>
        </p:txBody>
      </p:sp>
      <p:sp>
        <p:nvSpPr>
          <p:cNvPr id="212" name="Google Shape;212;g363ab158ada_0_31"/>
          <p:cNvSpPr txBox="1"/>
          <p:nvPr>
            <p:ph idx="1" type="body"/>
          </p:nvPr>
        </p:nvSpPr>
        <p:spPr>
          <a:xfrm>
            <a:off x="828250" y="1872150"/>
            <a:ext cx="6981600" cy="4751100"/>
          </a:xfrm>
          <a:prstGeom prst="rect">
            <a:avLst/>
          </a:prstGeom>
          <a:noFill/>
          <a:ln>
            <a:noFill/>
          </a:ln>
        </p:spPr>
        <p:txBody>
          <a:bodyPr anchorCtr="0" anchor="t" bIns="45700" lIns="91425" spcFirstLastPara="1" rIns="91425" wrap="square" tIns="45700">
            <a:normAutofit fontScale="92500" lnSpcReduction="20000"/>
          </a:bodyPr>
          <a:lstStyle/>
          <a:p>
            <a:pPr indent="-220027" lvl="0" marL="228600" rtl="0" algn="l">
              <a:spcBef>
                <a:spcPts val="0"/>
              </a:spcBef>
              <a:spcAft>
                <a:spcPts val="0"/>
              </a:spcAft>
              <a:buSzPct val="64285"/>
              <a:buFont typeface="Avenir"/>
              <a:buChar char="•"/>
            </a:pPr>
            <a:r>
              <a:rPr lang="en-US">
                <a:latin typeface="Avenir"/>
                <a:ea typeface="Avenir"/>
                <a:cs typeface="Avenir"/>
                <a:sym typeface="Avenir"/>
              </a:rPr>
              <a:t>ALPAC (Automatic Language Processing Advisory Committee) Report (1966): U.S. government evaluation of MT progress concluded:</a:t>
            </a:r>
            <a:endParaRPr>
              <a:latin typeface="Avenir"/>
              <a:ea typeface="Avenir"/>
              <a:cs typeface="Avenir"/>
              <a:sym typeface="Avenir"/>
            </a:endParaRPr>
          </a:p>
          <a:p>
            <a:pPr indent="-220027" lvl="1" marL="685800" rtl="0" algn="l">
              <a:spcBef>
                <a:spcPts val="0"/>
              </a:spcBef>
              <a:spcAft>
                <a:spcPts val="0"/>
              </a:spcAft>
              <a:buSzPct val="75000"/>
              <a:buFont typeface="Avenir"/>
              <a:buChar char="•"/>
            </a:pPr>
            <a:r>
              <a:rPr lang="en-US">
                <a:latin typeface="Avenir"/>
                <a:ea typeface="Avenir"/>
                <a:cs typeface="Avenir"/>
                <a:sym typeface="Avenir"/>
              </a:rPr>
              <a:t>Output was expensive, slow, and inaccurate.</a:t>
            </a:r>
            <a:endParaRPr>
              <a:latin typeface="Avenir"/>
              <a:ea typeface="Avenir"/>
              <a:cs typeface="Avenir"/>
              <a:sym typeface="Avenir"/>
            </a:endParaRPr>
          </a:p>
          <a:p>
            <a:pPr indent="-220027" lvl="1" marL="685800" rtl="0" algn="l">
              <a:spcBef>
                <a:spcPts val="0"/>
              </a:spcBef>
              <a:spcAft>
                <a:spcPts val="0"/>
              </a:spcAft>
              <a:buSzPct val="75000"/>
              <a:buFont typeface="Avenir"/>
              <a:buChar char="•"/>
            </a:pPr>
            <a:r>
              <a:rPr lang="en-US">
                <a:latin typeface="Avenir"/>
                <a:ea typeface="Avenir"/>
                <a:cs typeface="Avenir"/>
                <a:sym typeface="Avenir"/>
              </a:rPr>
              <a:t>Recommended cutting funding, halting most MT projects.</a:t>
            </a:r>
            <a:endParaRPr>
              <a:latin typeface="Avenir"/>
              <a:ea typeface="Avenir"/>
              <a:cs typeface="Avenir"/>
              <a:sym typeface="Avenir"/>
            </a:endParaRPr>
          </a:p>
          <a:p>
            <a:pPr indent="0" lvl="0" marL="685800" rtl="0" algn="l">
              <a:spcBef>
                <a:spcPts val="0"/>
              </a:spcBef>
              <a:spcAft>
                <a:spcPts val="0"/>
              </a:spcAft>
              <a:buNone/>
            </a:pPr>
            <a:r>
              <a:t/>
            </a:r>
            <a:endParaRPr>
              <a:latin typeface="Avenir"/>
              <a:ea typeface="Avenir"/>
              <a:cs typeface="Avenir"/>
              <a:sym typeface="Avenir"/>
            </a:endParaRPr>
          </a:p>
          <a:p>
            <a:pPr indent="-220027" lvl="0" marL="228600" rtl="0" algn="l">
              <a:spcBef>
                <a:spcPts val="0"/>
              </a:spcBef>
              <a:spcAft>
                <a:spcPts val="0"/>
              </a:spcAft>
              <a:buSzPct val="64285"/>
              <a:buFont typeface="Avenir"/>
              <a:buChar char="•"/>
            </a:pPr>
            <a:r>
              <a:rPr lang="en-US">
                <a:latin typeface="Avenir"/>
                <a:ea typeface="Avenir"/>
                <a:cs typeface="Avenir"/>
                <a:sym typeface="Avenir"/>
              </a:rPr>
              <a:t>Impact: Research shifted from fully automatic MT to more linguistics-driven, semi-automatic tools (e.g., computer-assisted translation).</a:t>
            </a:r>
            <a:endParaRPr>
              <a:latin typeface="Avenir"/>
              <a:ea typeface="Avenir"/>
              <a:cs typeface="Avenir"/>
              <a:sym typeface="Avenir"/>
            </a:endParaRPr>
          </a:p>
          <a:p>
            <a:pPr indent="0" lvl="0" marL="228600" rtl="0" algn="l">
              <a:spcBef>
                <a:spcPts val="0"/>
              </a:spcBef>
              <a:spcAft>
                <a:spcPts val="0"/>
              </a:spcAft>
              <a:buNone/>
            </a:pPr>
            <a:r>
              <a:t/>
            </a:r>
            <a:endParaRPr>
              <a:latin typeface="Avenir"/>
              <a:ea typeface="Avenir"/>
              <a:cs typeface="Avenir"/>
              <a:sym typeface="Avenir"/>
            </a:endParaRPr>
          </a:p>
          <a:p>
            <a:pPr indent="-220027" lvl="0" marL="228600" rtl="0" algn="l">
              <a:spcBef>
                <a:spcPts val="0"/>
              </a:spcBef>
              <a:spcAft>
                <a:spcPts val="0"/>
              </a:spcAft>
              <a:buSzPct val="64285"/>
              <a:buFont typeface="Avenir"/>
              <a:buChar char="•"/>
            </a:pPr>
            <a:r>
              <a:rPr lang="en-US">
                <a:latin typeface="Avenir"/>
                <a:ea typeface="Avenir"/>
                <a:cs typeface="Avenir"/>
                <a:sym typeface="Avenir"/>
              </a:rPr>
              <a:t>AI language research cooled during the late 1960s due to the report and general disillusionment</a:t>
            </a:r>
            <a:endParaRPr>
              <a:latin typeface="Avenir"/>
              <a:ea typeface="Avenir"/>
              <a:cs typeface="Avenir"/>
              <a:sym typeface="Avenir"/>
            </a:endParaRPr>
          </a:p>
          <a:p>
            <a:pPr indent="0" lvl="0" marL="228600" rtl="0" algn="l">
              <a:lnSpc>
                <a:spcPct val="90000"/>
              </a:lnSpc>
              <a:spcBef>
                <a:spcPts val="0"/>
              </a:spcBef>
              <a:spcAft>
                <a:spcPts val="0"/>
              </a:spcAft>
              <a:buNone/>
            </a:pPr>
            <a:r>
              <a:t/>
            </a:r>
            <a:endParaRPr>
              <a:latin typeface="Avenir"/>
              <a:ea typeface="Avenir"/>
              <a:cs typeface="Avenir"/>
              <a:sym typeface="Avenir"/>
            </a:endParaRPr>
          </a:p>
        </p:txBody>
      </p:sp>
      <p:sp>
        <p:nvSpPr>
          <p:cNvPr id="213" name="Google Shape;213;g363ab158ada_0_31"/>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14" name="Google Shape;214;g363ab158ada_0_31"/>
          <p:cNvPicPr preferRelativeResize="0"/>
          <p:nvPr/>
        </p:nvPicPr>
        <p:blipFill>
          <a:blip r:embed="rId3">
            <a:alphaModFix/>
          </a:blip>
          <a:stretch>
            <a:fillRect/>
          </a:stretch>
        </p:blipFill>
        <p:spPr>
          <a:xfrm>
            <a:off x="7909315" y="1573350"/>
            <a:ext cx="3696300" cy="47511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15" name="Google Shape;215;g363ab158ada_0_31"/>
          <p:cNvPicPr preferRelativeResize="0"/>
          <p:nvPr/>
        </p:nvPicPr>
        <p:blipFill>
          <a:blip r:embed="rId4">
            <a:alphaModFix/>
          </a:blip>
          <a:stretch>
            <a:fillRect/>
          </a:stretch>
        </p:blipFill>
        <p:spPr>
          <a:xfrm>
            <a:off x="1548725" y="481300"/>
            <a:ext cx="1315325" cy="1093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0" name="Shape 220"/>
        <p:cNvGrpSpPr/>
        <p:nvPr/>
      </p:nvGrpSpPr>
      <p:grpSpPr>
        <a:xfrm>
          <a:off x="0" y="0"/>
          <a:ext cx="0" cy="0"/>
          <a:chOff x="0" y="0"/>
          <a:chExt cx="0" cy="0"/>
        </a:xfrm>
      </p:grpSpPr>
      <p:sp>
        <p:nvSpPr>
          <p:cNvPr id="221" name="Google Shape;221;p11"/>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Early AI Applications Checkers – 1962</a:t>
            </a:r>
            <a:endParaRPr/>
          </a:p>
        </p:txBody>
      </p:sp>
      <p:sp>
        <p:nvSpPr>
          <p:cNvPr id="222" name="Google Shape;222;p11"/>
          <p:cNvSpPr txBox="1"/>
          <p:nvPr>
            <p:ph idx="1" type="body"/>
          </p:nvPr>
        </p:nvSpPr>
        <p:spPr>
          <a:xfrm>
            <a:off x="551100" y="1872150"/>
            <a:ext cx="6858000" cy="4863300"/>
          </a:xfrm>
          <a:prstGeom prst="rect">
            <a:avLst/>
          </a:prstGeom>
          <a:noFill/>
          <a:ln>
            <a:noFill/>
          </a:ln>
        </p:spPr>
        <p:txBody>
          <a:bodyPr anchorCtr="0" anchor="t" bIns="45700" lIns="91425" spcFirstLastPara="1" rIns="91425" wrap="square" tIns="45700">
            <a:normAutofit fontScale="77500" lnSpcReduction="10000"/>
          </a:bodyPr>
          <a:lstStyle/>
          <a:p>
            <a:pPr indent="-252095" lvl="0" marL="228600" rtl="0" algn="l">
              <a:spcBef>
                <a:spcPts val="1000"/>
              </a:spcBef>
              <a:spcAft>
                <a:spcPts val="0"/>
              </a:spcAft>
              <a:buSzPct val="100000"/>
              <a:buChar char="•"/>
            </a:pPr>
            <a:r>
              <a:rPr lang="en-US">
                <a:latin typeface="Avenir"/>
                <a:ea typeface="Avenir"/>
                <a:cs typeface="Avenir"/>
                <a:sym typeface="Avenir"/>
              </a:rPr>
              <a:t>Arthur Lee Samuel (1901–1990) was an American computer scientist who worked at IBM. </a:t>
            </a:r>
            <a:endParaRPr>
              <a:latin typeface="Avenir"/>
              <a:ea typeface="Avenir"/>
              <a:cs typeface="Avenir"/>
              <a:sym typeface="Avenir"/>
            </a:endParaRPr>
          </a:p>
          <a:p>
            <a:pPr indent="-252095" lvl="0" marL="228600" rtl="0" algn="l">
              <a:spcBef>
                <a:spcPts val="1000"/>
              </a:spcBef>
              <a:spcAft>
                <a:spcPts val="0"/>
              </a:spcAft>
              <a:buSzPct val="100000"/>
              <a:buChar char="•"/>
            </a:pPr>
            <a:r>
              <a:rPr lang="en-US">
                <a:latin typeface="Avenir"/>
                <a:ea typeface="Avenir"/>
                <a:cs typeface="Avenir"/>
                <a:sym typeface="Avenir"/>
              </a:rPr>
              <a:t>He is often credited with coining the term “machine learning” and was among the first to explore how computers could “learn” from experience rather than being explicitly programmed.</a:t>
            </a:r>
            <a:endParaRPr>
              <a:latin typeface="Avenir"/>
              <a:ea typeface="Avenir"/>
              <a:cs typeface="Avenir"/>
              <a:sym typeface="Avenir"/>
            </a:endParaRPr>
          </a:p>
          <a:p>
            <a:pPr indent="-202882" lvl="0" marL="228600" rtl="0" algn="l">
              <a:spcBef>
                <a:spcPts val="1000"/>
              </a:spcBef>
              <a:spcAft>
                <a:spcPts val="0"/>
              </a:spcAft>
              <a:buSzPct val="64285"/>
              <a:buFont typeface="Avenir"/>
              <a:buChar char="•"/>
            </a:pPr>
            <a:r>
              <a:rPr lang="en-US">
                <a:latin typeface="Avenir"/>
                <a:ea typeface="Avenir"/>
                <a:cs typeface="Avenir"/>
                <a:sym typeface="Avenir"/>
              </a:rPr>
              <a:t>Why Checkers:</a:t>
            </a:r>
            <a:endParaRPr>
              <a:latin typeface="Avenir"/>
              <a:ea typeface="Avenir"/>
              <a:cs typeface="Avenir"/>
              <a:sym typeface="Avenir"/>
            </a:endParaRPr>
          </a:p>
          <a:p>
            <a:pPr indent="-202882" lvl="1" marL="685800" rtl="0" algn="l">
              <a:spcBef>
                <a:spcPts val="500"/>
              </a:spcBef>
              <a:spcAft>
                <a:spcPts val="0"/>
              </a:spcAft>
              <a:buSzPct val="75000"/>
              <a:buFont typeface="Avenir"/>
              <a:buChar char="•"/>
            </a:pPr>
            <a:r>
              <a:rPr lang="en-US">
                <a:latin typeface="Avenir"/>
                <a:ea typeface="Avenir"/>
                <a:cs typeface="Avenir"/>
                <a:sym typeface="Avenir"/>
              </a:rPr>
              <a:t>The activity must not be deterministic in the practical sense.</a:t>
            </a:r>
            <a:endParaRPr>
              <a:latin typeface="Avenir"/>
              <a:ea typeface="Avenir"/>
              <a:cs typeface="Avenir"/>
              <a:sym typeface="Avenir"/>
            </a:endParaRPr>
          </a:p>
          <a:p>
            <a:pPr indent="-202882" lvl="1" marL="685800" rtl="0" algn="l">
              <a:spcBef>
                <a:spcPts val="500"/>
              </a:spcBef>
              <a:spcAft>
                <a:spcPts val="0"/>
              </a:spcAft>
              <a:buSzPct val="75000"/>
              <a:buFont typeface="Avenir"/>
              <a:buChar char="•"/>
            </a:pPr>
            <a:r>
              <a:rPr lang="en-US">
                <a:latin typeface="Avenir"/>
                <a:ea typeface="Avenir"/>
                <a:cs typeface="Avenir"/>
                <a:sym typeface="Avenir"/>
              </a:rPr>
              <a:t>A definite goal must </a:t>
            </a:r>
            <a:r>
              <a:rPr lang="en-US">
                <a:latin typeface="Avenir"/>
                <a:ea typeface="Avenir"/>
                <a:cs typeface="Avenir"/>
                <a:sym typeface="Avenir"/>
              </a:rPr>
              <a:t>exist</a:t>
            </a:r>
            <a:endParaRPr>
              <a:latin typeface="Avenir"/>
              <a:ea typeface="Avenir"/>
              <a:cs typeface="Avenir"/>
              <a:sym typeface="Avenir"/>
            </a:endParaRPr>
          </a:p>
          <a:p>
            <a:pPr indent="-202882" lvl="1" marL="685800" rtl="0" algn="l">
              <a:spcBef>
                <a:spcPts val="500"/>
              </a:spcBef>
              <a:spcAft>
                <a:spcPts val="0"/>
              </a:spcAft>
              <a:buSzPct val="75000"/>
              <a:buFont typeface="Avenir"/>
              <a:buChar char="•"/>
            </a:pPr>
            <a:r>
              <a:rPr lang="en-US">
                <a:latin typeface="Avenir"/>
                <a:ea typeface="Avenir"/>
                <a:cs typeface="Avenir"/>
                <a:sym typeface="Avenir"/>
              </a:rPr>
              <a:t>The rules of the activity must be definite and they should be known.</a:t>
            </a:r>
            <a:endParaRPr>
              <a:latin typeface="Avenir"/>
              <a:ea typeface="Avenir"/>
              <a:cs typeface="Avenir"/>
              <a:sym typeface="Avenir"/>
            </a:endParaRPr>
          </a:p>
          <a:p>
            <a:pPr indent="-202882" lvl="1" marL="685800" rtl="0" algn="l">
              <a:spcBef>
                <a:spcPts val="500"/>
              </a:spcBef>
              <a:spcAft>
                <a:spcPts val="0"/>
              </a:spcAft>
              <a:buSzPct val="75000"/>
              <a:buFont typeface="Avenir"/>
              <a:buChar char="•"/>
            </a:pPr>
            <a:r>
              <a:rPr lang="en-US">
                <a:latin typeface="Avenir"/>
                <a:ea typeface="Avenir"/>
                <a:cs typeface="Avenir"/>
                <a:sym typeface="Avenir"/>
              </a:rPr>
              <a:t>There should be a background of knowledge concerning the activity</a:t>
            </a:r>
            <a:endParaRPr>
              <a:latin typeface="Avenir"/>
              <a:ea typeface="Avenir"/>
              <a:cs typeface="Avenir"/>
              <a:sym typeface="Avenir"/>
            </a:endParaRPr>
          </a:p>
          <a:p>
            <a:pPr indent="-202882" lvl="1" marL="685800" rtl="0" algn="l">
              <a:spcBef>
                <a:spcPts val="500"/>
              </a:spcBef>
              <a:spcAft>
                <a:spcPts val="0"/>
              </a:spcAft>
              <a:buSzPct val="75000"/>
              <a:buFont typeface="Avenir"/>
              <a:buChar char="•"/>
            </a:pPr>
            <a:r>
              <a:rPr lang="en-US">
                <a:latin typeface="Avenir"/>
                <a:ea typeface="Avenir"/>
                <a:cs typeface="Avenir"/>
                <a:sym typeface="Avenir"/>
              </a:rPr>
              <a:t>The activity should be one that is familiar to a substantial body of people so that the behavior of the program can be made understandable to them</a:t>
            </a:r>
            <a:endParaRPr>
              <a:latin typeface="Avenir"/>
              <a:ea typeface="Avenir"/>
              <a:cs typeface="Avenir"/>
              <a:sym typeface="Avenir"/>
            </a:endParaRPr>
          </a:p>
        </p:txBody>
      </p:sp>
      <p:pic>
        <p:nvPicPr>
          <p:cNvPr id="223" name="Google Shape;223;p11"/>
          <p:cNvPicPr preferRelativeResize="0"/>
          <p:nvPr/>
        </p:nvPicPr>
        <p:blipFill>
          <a:blip r:embed="rId3">
            <a:alphaModFix/>
          </a:blip>
          <a:stretch>
            <a:fillRect/>
          </a:stretch>
        </p:blipFill>
        <p:spPr>
          <a:xfrm>
            <a:off x="7409050" y="2229555"/>
            <a:ext cx="4686300" cy="26454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24" name="Google Shape;224;p11"/>
          <p:cNvPicPr preferRelativeResize="0"/>
          <p:nvPr/>
        </p:nvPicPr>
        <p:blipFill>
          <a:blip r:embed="rId4">
            <a:alphaModFix/>
          </a:blip>
          <a:stretch>
            <a:fillRect/>
          </a:stretch>
        </p:blipFill>
        <p:spPr>
          <a:xfrm>
            <a:off x="738938" y="153812"/>
            <a:ext cx="1523700" cy="1536900"/>
          </a:xfrm>
          <a:prstGeom prst="ellipse">
            <a:avLst/>
          </a:prstGeom>
          <a:noFill/>
          <a:ln>
            <a:noFill/>
          </a:ln>
          <a:effectLst>
            <a:outerShdw blurRad="57150" rotWithShape="0" algn="bl" dir="5400000" dist="19050">
              <a:srgbClr val="000000">
                <a:alpha val="50000"/>
              </a:srgbClr>
            </a:outerShdw>
          </a:effectLst>
        </p:spPr>
      </p:pic>
      <p:sp>
        <p:nvSpPr>
          <p:cNvPr id="225" name="Google Shape;225;p11"/>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0" name="Shape 230"/>
        <p:cNvGrpSpPr/>
        <p:nvPr/>
      </p:nvGrpSpPr>
      <p:grpSpPr>
        <a:xfrm>
          <a:off x="0" y="0"/>
          <a:ext cx="0" cy="0"/>
          <a:chOff x="0" y="0"/>
          <a:chExt cx="0" cy="0"/>
        </a:xfrm>
      </p:grpSpPr>
      <p:sp>
        <p:nvSpPr>
          <p:cNvPr id="231" name="Google Shape;231;g36340a4dfa9_0_20"/>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Early AI Applications Chatbots– 1967</a:t>
            </a:r>
            <a:endParaRPr/>
          </a:p>
        </p:txBody>
      </p:sp>
      <p:sp>
        <p:nvSpPr>
          <p:cNvPr id="232" name="Google Shape;232;g36340a4dfa9_0_20"/>
          <p:cNvSpPr txBox="1"/>
          <p:nvPr>
            <p:ph idx="1" type="body"/>
          </p:nvPr>
        </p:nvSpPr>
        <p:spPr>
          <a:xfrm>
            <a:off x="489850" y="1872150"/>
            <a:ext cx="7249800" cy="4802100"/>
          </a:xfrm>
          <a:prstGeom prst="rect">
            <a:avLst/>
          </a:prstGeom>
          <a:noFill/>
          <a:ln>
            <a:noFill/>
          </a:ln>
        </p:spPr>
        <p:txBody>
          <a:bodyPr anchorCtr="0" anchor="t" bIns="45700" lIns="91425" spcFirstLastPara="1" rIns="91425" wrap="square" tIns="45700">
            <a:normAutofit fontScale="85000" lnSpcReduction="20000"/>
          </a:bodyPr>
          <a:lstStyle/>
          <a:p>
            <a:pPr indent="-265430" lvl="0" marL="228600" rtl="0" algn="l">
              <a:spcBef>
                <a:spcPts val="1000"/>
              </a:spcBef>
              <a:spcAft>
                <a:spcPts val="0"/>
              </a:spcAft>
              <a:buSzPct val="100000"/>
              <a:buChar char="•"/>
            </a:pPr>
            <a:r>
              <a:rPr lang="en-US"/>
              <a:t>“</a:t>
            </a:r>
            <a:r>
              <a:rPr lang="en-US"/>
              <a:t>ELIZA is a program which makes certain kinds of natural language conversation between man and computer possible.”</a:t>
            </a:r>
            <a:endParaRPr/>
          </a:p>
          <a:p>
            <a:pPr indent="-265430" lvl="0" marL="228600" rtl="0" algn="l">
              <a:spcBef>
                <a:spcPts val="1000"/>
              </a:spcBef>
              <a:spcAft>
                <a:spcPts val="0"/>
              </a:spcAft>
              <a:buSzPct val="100000"/>
              <a:buChar char="•"/>
            </a:pPr>
            <a:r>
              <a:rPr lang="en-US"/>
              <a:t>Input sentences are analyzed on the basis of decomposition rules </a:t>
            </a:r>
            <a:r>
              <a:rPr lang="en-US"/>
              <a:t>which are</a:t>
            </a:r>
            <a:r>
              <a:rPr lang="en-US"/>
              <a:t> triggered by key words appearing in the input text.</a:t>
            </a:r>
            <a:endParaRPr/>
          </a:p>
          <a:p>
            <a:pPr indent="-265430" lvl="0" marL="228600" rtl="0" algn="l">
              <a:spcBef>
                <a:spcPts val="1000"/>
              </a:spcBef>
              <a:spcAft>
                <a:spcPts val="0"/>
              </a:spcAft>
              <a:buSzPct val="100000"/>
              <a:buChar char="•"/>
            </a:pPr>
            <a:r>
              <a:rPr lang="en-US"/>
              <a:t>Responses are generated by reassembly rules associated with selected decomposition rules.</a:t>
            </a:r>
            <a:endParaRPr/>
          </a:p>
          <a:p>
            <a:pPr indent="-265430" lvl="0" marL="228600" rtl="0" algn="l">
              <a:spcBef>
                <a:spcPts val="1000"/>
              </a:spcBef>
              <a:spcAft>
                <a:spcPts val="0"/>
              </a:spcAft>
              <a:buSzPct val="100000"/>
              <a:buChar char="•"/>
            </a:pPr>
            <a:r>
              <a:rPr lang="en-US"/>
              <a:t>Why </a:t>
            </a:r>
            <a:r>
              <a:rPr lang="en-US"/>
              <a:t>Psychiatry</a:t>
            </a:r>
            <a:r>
              <a:rPr lang="en-US"/>
              <a:t> </a:t>
            </a:r>
            <a:endParaRPr/>
          </a:p>
          <a:p>
            <a:pPr indent="-265430" lvl="1" marL="685800" rtl="0" algn="l">
              <a:spcBef>
                <a:spcPts val="500"/>
              </a:spcBef>
              <a:spcAft>
                <a:spcPts val="0"/>
              </a:spcAft>
              <a:buSzPct val="116666"/>
              <a:buChar char="•"/>
            </a:pPr>
            <a:r>
              <a:rPr lang="en-US"/>
              <a:t>If, for example, one were to tell a psychiatrist, “I went for a long boat ride,” and he responded, “Tell me about boats,” one would not assume that he knew nothing about boats, but that he had some purpose in so directing the subsequent conversation.</a:t>
            </a:r>
            <a:endParaRPr/>
          </a:p>
          <a:p>
            <a:pPr indent="0" lvl="0" marL="228600" rtl="0" algn="l">
              <a:spcBef>
                <a:spcPts val="1000"/>
              </a:spcBef>
              <a:spcAft>
                <a:spcPts val="0"/>
              </a:spcAft>
              <a:buNone/>
            </a:pPr>
            <a:r>
              <a:t/>
            </a:r>
            <a:endParaRPr/>
          </a:p>
        </p:txBody>
      </p:sp>
      <p:sp>
        <p:nvSpPr>
          <p:cNvPr id="233" name="Google Shape;233;g36340a4dfa9_0_2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34" name="Google Shape;234;g36340a4dfa9_0_20"/>
          <p:cNvPicPr preferRelativeResize="0"/>
          <p:nvPr/>
        </p:nvPicPr>
        <p:blipFill>
          <a:blip r:embed="rId3">
            <a:alphaModFix/>
          </a:blip>
          <a:stretch>
            <a:fillRect/>
          </a:stretch>
        </p:blipFill>
        <p:spPr>
          <a:xfrm>
            <a:off x="7531475" y="2397325"/>
            <a:ext cx="4593600" cy="24951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35" name="Google Shape;235;g36340a4dfa9_0_20"/>
          <p:cNvPicPr preferRelativeResize="0"/>
          <p:nvPr/>
        </p:nvPicPr>
        <p:blipFill>
          <a:blip r:embed="rId4">
            <a:alphaModFix/>
          </a:blip>
          <a:stretch>
            <a:fillRect/>
          </a:stretch>
        </p:blipFill>
        <p:spPr>
          <a:xfrm>
            <a:off x="881725" y="218275"/>
            <a:ext cx="1675500" cy="16194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0" name="Shape 240"/>
        <p:cNvGrpSpPr/>
        <p:nvPr/>
      </p:nvGrpSpPr>
      <p:grpSpPr>
        <a:xfrm>
          <a:off x="0" y="0"/>
          <a:ext cx="0" cy="0"/>
          <a:chOff x="0" y="0"/>
          <a:chExt cx="0" cy="0"/>
        </a:xfrm>
      </p:grpSpPr>
      <p:sp>
        <p:nvSpPr>
          <p:cNvPr id="241" name="Google Shape;241;p12"/>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Rebirth of the Perceptron and Backpropagation– 1980’s</a:t>
            </a:r>
            <a:endParaRPr/>
          </a:p>
        </p:txBody>
      </p:sp>
      <p:sp>
        <p:nvSpPr>
          <p:cNvPr id="242" name="Google Shape;242;p12"/>
          <p:cNvSpPr txBox="1"/>
          <p:nvPr>
            <p:ph idx="1" type="body"/>
          </p:nvPr>
        </p:nvSpPr>
        <p:spPr>
          <a:xfrm>
            <a:off x="731926" y="1897675"/>
            <a:ext cx="6961500" cy="4351200"/>
          </a:xfrm>
          <a:prstGeom prst="rect">
            <a:avLst/>
          </a:prstGeom>
          <a:noFill/>
          <a:ln>
            <a:noFill/>
          </a:ln>
        </p:spPr>
        <p:txBody>
          <a:bodyPr anchorCtr="0" anchor="t" bIns="45700" lIns="91425" spcFirstLastPara="1" rIns="91425" wrap="square" tIns="45700">
            <a:normAutofit lnSpcReduction="20000"/>
          </a:bodyPr>
          <a:lstStyle/>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John </a:t>
            </a:r>
            <a:r>
              <a:rPr lang="en-US">
                <a:latin typeface="Avenir"/>
                <a:ea typeface="Avenir"/>
                <a:cs typeface="Avenir"/>
                <a:sym typeface="Avenir"/>
              </a:rPr>
              <a:t>Hopfield</a:t>
            </a:r>
            <a:r>
              <a:rPr lang="en-US">
                <a:latin typeface="Avenir"/>
                <a:ea typeface="Avenir"/>
                <a:cs typeface="Avenir"/>
                <a:sym typeface="Avenir"/>
              </a:rPr>
              <a:t> - “Neural networks and physical systems with emergent collective computational abilities”</a:t>
            </a:r>
            <a:endParaRPr>
              <a:latin typeface="Avenir"/>
              <a:ea typeface="Avenir"/>
              <a:cs typeface="Avenir"/>
              <a:sym typeface="Avenir"/>
            </a:endParaRPr>
          </a:p>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Rumelhart</a:t>
            </a:r>
            <a:r>
              <a:rPr lang="en-US">
                <a:latin typeface="Avenir"/>
                <a:ea typeface="Avenir"/>
                <a:cs typeface="Avenir"/>
                <a:sym typeface="Avenir"/>
              </a:rPr>
              <a:t>, Hinton, and Williams - “Learning </a:t>
            </a:r>
            <a:r>
              <a:rPr lang="en-US">
                <a:latin typeface="Avenir"/>
                <a:ea typeface="Avenir"/>
                <a:cs typeface="Avenir"/>
                <a:sym typeface="Avenir"/>
              </a:rPr>
              <a:t>Representations</a:t>
            </a:r>
            <a:r>
              <a:rPr lang="en-US">
                <a:latin typeface="Avenir"/>
                <a:ea typeface="Avenir"/>
                <a:cs typeface="Avenir"/>
                <a:sym typeface="Avenir"/>
              </a:rPr>
              <a:t> By-Back Propagating Errors”</a:t>
            </a:r>
            <a:endParaRPr>
              <a:latin typeface="Avenir"/>
              <a:ea typeface="Avenir"/>
              <a:cs typeface="Avenir"/>
              <a:sym typeface="Avenir"/>
            </a:endParaRPr>
          </a:p>
          <a:p>
            <a:pPr indent="-228600" lvl="1" marL="685800" rtl="0" algn="l">
              <a:lnSpc>
                <a:spcPct val="90000"/>
              </a:lnSpc>
              <a:spcBef>
                <a:spcPts val="0"/>
              </a:spcBef>
              <a:spcAft>
                <a:spcPts val="0"/>
              </a:spcAft>
              <a:buSzPts val="1800"/>
              <a:buFont typeface="Avenir"/>
              <a:buChar char="•"/>
            </a:pPr>
            <a:r>
              <a:rPr lang="en-US">
                <a:latin typeface="Avenir"/>
                <a:ea typeface="Avenir"/>
                <a:cs typeface="Avenir"/>
                <a:sym typeface="Avenir"/>
              </a:rPr>
              <a:t>“…the procedure discovers weights that turn units in intermediate layers into an “ecology” of useful feature detectors…”</a:t>
            </a:r>
            <a:endParaRPr>
              <a:latin typeface="Avenir"/>
              <a:ea typeface="Avenir"/>
              <a:cs typeface="Avenir"/>
              <a:sym typeface="Avenir"/>
            </a:endParaRPr>
          </a:p>
          <a:p>
            <a:pPr indent="0" lvl="0" marL="228600" rtl="0" algn="l">
              <a:lnSpc>
                <a:spcPct val="90000"/>
              </a:lnSpc>
              <a:spcBef>
                <a:spcPts val="0"/>
              </a:spcBef>
              <a:spcAft>
                <a:spcPts val="0"/>
              </a:spcAft>
              <a:buNone/>
            </a:pPr>
            <a:r>
              <a:t/>
            </a:r>
            <a:endParaRPr>
              <a:latin typeface="Avenir"/>
              <a:ea typeface="Avenir"/>
              <a:cs typeface="Avenir"/>
              <a:sym typeface="Avenir"/>
            </a:endParaRPr>
          </a:p>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LeNet 1989 - Digit Recognition</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Limitations:</a:t>
            </a:r>
            <a:endParaRPr>
              <a:latin typeface="Avenir"/>
              <a:ea typeface="Avenir"/>
              <a:cs typeface="Avenir"/>
              <a:sym typeface="Avenir"/>
            </a:endParaRPr>
          </a:p>
          <a:p>
            <a:pPr indent="-342900" lvl="1" marL="914400" rtl="0" algn="l">
              <a:lnSpc>
                <a:spcPct val="90000"/>
              </a:lnSpc>
              <a:spcBef>
                <a:spcPts val="0"/>
              </a:spcBef>
              <a:spcAft>
                <a:spcPts val="0"/>
              </a:spcAft>
              <a:buSzPts val="1800"/>
              <a:buFont typeface="Avenir"/>
              <a:buChar char="○"/>
            </a:pPr>
            <a:r>
              <a:rPr lang="en-US">
                <a:latin typeface="Avenir"/>
                <a:ea typeface="Avenir"/>
                <a:cs typeface="Avenir"/>
                <a:sym typeface="Avenir"/>
              </a:rPr>
              <a:t>Required large datasets</a:t>
            </a:r>
            <a:endParaRPr>
              <a:latin typeface="Avenir"/>
              <a:ea typeface="Avenir"/>
              <a:cs typeface="Avenir"/>
              <a:sym typeface="Avenir"/>
            </a:endParaRPr>
          </a:p>
          <a:p>
            <a:pPr indent="-342900" lvl="1" marL="914400" rtl="0" algn="l">
              <a:lnSpc>
                <a:spcPct val="90000"/>
              </a:lnSpc>
              <a:spcBef>
                <a:spcPts val="0"/>
              </a:spcBef>
              <a:spcAft>
                <a:spcPts val="0"/>
              </a:spcAft>
              <a:buSzPts val="1800"/>
              <a:buFont typeface="Avenir"/>
              <a:buChar char="○"/>
            </a:pPr>
            <a:r>
              <a:rPr lang="en-US">
                <a:latin typeface="Avenir"/>
                <a:ea typeface="Avenir"/>
                <a:cs typeface="Avenir"/>
                <a:sym typeface="Avenir"/>
              </a:rPr>
              <a:t>Required large compute power</a:t>
            </a:r>
            <a:endParaRPr>
              <a:latin typeface="Avenir"/>
              <a:ea typeface="Avenir"/>
              <a:cs typeface="Avenir"/>
              <a:sym typeface="Avenir"/>
            </a:endParaRPr>
          </a:p>
          <a:p>
            <a:pPr indent="-342900" lvl="1" marL="914400" rtl="0" algn="l">
              <a:lnSpc>
                <a:spcPct val="90000"/>
              </a:lnSpc>
              <a:spcBef>
                <a:spcPts val="0"/>
              </a:spcBef>
              <a:spcAft>
                <a:spcPts val="0"/>
              </a:spcAft>
              <a:buSzPts val="1800"/>
              <a:buFont typeface="Avenir"/>
              <a:buChar char="○"/>
            </a:pPr>
            <a:r>
              <a:rPr lang="en-US">
                <a:latin typeface="Avenir"/>
                <a:ea typeface="Avenir"/>
                <a:cs typeface="Avenir"/>
                <a:sym typeface="Avenir"/>
              </a:rPr>
              <a:t>Hard to train more than 3 hidden layers</a:t>
            </a:r>
            <a:endParaRPr>
              <a:latin typeface="Avenir"/>
              <a:ea typeface="Avenir"/>
              <a:cs typeface="Avenir"/>
              <a:sym typeface="Avenir"/>
            </a:endParaRPr>
          </a:p>
        </p:txBody>
      </p:sp>
      <p:sp>
        <p:nvSpPr>
          <p:cNvPr id="243" name="Google Shape;243;p12"/>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44" name="Google Shape;244;p12"/>
          <p:cNvPicPr preferRelativeResize="0"/>
          <p:nvPr/>
        </p:nvPicPr>
        <p:blipFill rotWithShape="1">
          <a:blip r:embed="rId3">
            <a:alphaModFix/>
          </a:blip>
          <a:srcRect b="11008" l="0" r="0" t="0"/>
          <a:stretch/>
        </p:blipFill>
        <p:spPr>
          <a:xfrm>
            <a:off x="7693425" y="2071675"/>
            <a:ext cx="4498500" cy="4003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45" name="Google Shape;245;p12"/>
          <p:cNvPicPr preferRelativeResize="0"/>
          <p:nvPr/>
        </p:nvPicPr>
        <p:blipFill rotWithShape="1">
          <a:blip r:embed="rId4">
            <a:alphaModFix/>
          </a:blip>
          <a:srcRect b="0" l="16343" r="22762" t="0"/>
          <a:stretch/>
        </p:blipFill>
        <p:spPr>
          <a:xfrm>
            <a:off x="1157500" y="300113"/>
            <a:ext cx="1423500" cy="14556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0" name="Shape 250"/>
        <p:cNvGrpSpPr/>
        <p:nvPr/>
      </p:nvGrpSpPr>
      <p:grpSpPr>
        <a:xfrm>
          <a:off x="0" y="0"/>
          <a:ext cx="0" cy="0"/>
          <a:chOff x="0" y="0"/>
          <a:chExt cx="0" cy="0"/>
        </a:xfrm>
      </p:grpSpPr>
      <p:sp>
        <p:nvSpPr>
          <p:cNvPr id="251" name="Google Shape;251;g363ab158ada_0_40"/>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Rise of Statistical Models </a:t>
            </a:r>
            <a:r>
              <a:rPr lang="en-US">
                <a:latin typeface="Avenir"/>
                <a:ea typeface="Avenir"/>
                <a:cs typeface="Avenir"/>
                <a:sym typeface="Avenir"/>
              </a:rPr>
              <a:t>– 1990’s</a:t>
            </a:r>
            <a:endParaRPr/>
          </a:p>
        </p:txBody>
      </p:sp>
      <p:sp>
        <p:nvSpPr>
          <p:cNvPr id="252" name="Google Shape;252;g363ab158ada_0_40"/>
          <p:cNvSpPr txBox="1"/>
          <p:nvPr>
            <p:ph idx="1" type="body"/>
          </p:nvPr>
        </p:nvSpPr>
        <p:spPr>
          <a:xfrm>
            <a:off x="828250" y="1872150"/>
            <a:ext cx="6482100" cy="4351200"/>
          </a:xfrm>
          <a:prstGeom prst="rect">
            <a:avLst/>
          </a:prstGeom>
          <a:noFill/>
          <a:ln>
            <a:noFill/>
          </a:ln>
        </p:spPr>
        <p:txBody>
          <a:bodyPr anchorCtr="0" anchor="t" bIns="45700" lIns="91425" spcFirstLastPara="1" rIns="91425" wrap="square" tIns="45700">
            <a:normAutofit lnSpcReduction="20000"/>
          </a:bodyPr>
          <a:lstStyle/>
          <a:p>
            <a:pPr indent="-342900" lvl="0" marL="457200" marR="0" rtl="0" algn="l">
              <a:lnSpc>
                <a:spcPct val="90000"/>
              </a:lnSpc>
              <a:spcBef>
                <a:spcPts val="0"/>
              </a:spcBef>
              <a:spcAft>
                <a:spcPts val="0"/>
              </a:spcAft>
              <a:buSzPts val="1800"/>
              <a:buFont typeface="Avenir"/>
              <a:buChar char="●"/>
            </a:pPr>
            <a:r>
              <a:rPr lang="en-US">
                <a:latin typeface="Avenir"/>
                <a:ea typeface="Avenir"/>
                <a:cs typeface="Avenir"/>
                <a:sym typeface="Avenir"/>
              </a:rPr>
              <a:t>Shift from Rules to Data</a:t>
            </a:r>
            <a:endParaRPr>
              <a:latin typeface="Avenir"/>
              <a:ea typeface="Avenir"/>
              <a:cs typeface="Avenir"/>
              <a:sym typeface="Avenir"/>
            </a:endParaRPr>
          </a:p>
          <a:p>
            <a:pPr indent="-342900" lvl="1" marL="914400" marR="0" rtl="0" algn="l">
              <a:lnSpc>
                <a:spcPct val="90000"/>
              </a:lnSpc>
              <a:spcBef>
                <a:spcPts val="0"/>
              </a:spcBef>
              <a:spcAft>
                <a:spcPts val="0"/>
              </a:spcAft>
              <a:buSzPts val="1800"/>
              <a:buFont typeface="Avenir"/>
              <a:buChar char="○"/>
            </a:pPr>
            <a:r>
              <a:rPr lang="en-US" sz="2800">
                <a:latin typeface="Avenir"/>
                <a:ea typeface="Avenir"/>
                <a:cs typeface="Avenir"/>
                <a:sym typeface="Avenir"/>
              </a:rPr>
              <a:t>Hand-crafted linguistic rules gave way to probabilistic models.</a:t>
            </a:r>
            <a:endParaRPr sz="2800">
              <a:latin typeface="Avenir"/>
              <a:ea typeface="Avenir"/>
              <a:cs typeface="Avenir"/>
              <a:sym typeface="Avenir"/>
            </a:endParaRPr>
          </a:p>
          <a:p>
            <a:pPr indent="0" lvl="0" marL="457200" marR="0" rtl="0" algn="l">
              <a:lnSpc>
                <a:spcPct val="90000"/>
              </a:lnSpc>
              <a:spcBef>
                <a:spcPts val="0"/>
              </a:spcBef>
              <a:spcAft>
                <a:spcPts val="0"/>
              </a:spcAft>
              <a:buNone/>
            </a:pPr>
            <a:r>
              <a:t/>
            </a:r>
            <a:endParaRPr>
              <a:latin typeface="Avenir"/>
              <a:ea typeface="Avenir"/>
              <a:cs typeface="Avenir"/>
              <a:sym typeface="Avenir"/>
            </a:endParaRPr>
          </a:p>
          <a:p>
            <a:pPr indent="-342900" lvl="0" marL="457200" marR="0" rtl="0" algn="l">
              <a:lnSpc>
                <a:spcPct val="90000"/>
              </a:lnSpc>
              <a:spcBef>
                <a:spcPts val="0"/>
              </a:spcBef>
              <a:spcAft>
                <a:spcPts val="0"/>
              </a:spcAft>
              <a:buSzPts val="1800"/>
              <a:buFont typeface="Avenir"/>
              <a:buChar char="●"/>
            </a:pPr>
            <a:r>
              <a:rPr lang="en-US">
                <a:latin typeface="Avenir"/>
                <a:ea typeface="Avenir"/>
                <a:cs typeface="Avenir"/>
                <a:sym typeface="Avenir"/>
              </a:rPr>
              <a:t>Statistical Machine Translation (SMT)</a:t>
            </a:r>
            <a:endParaRPr>
              <a:latin typeface="Avenir"/>
              <a:ea typeface="Avenir"/>
              <a:cs typeface="Avenir"/>
              <a:sym typeface="Avenir"/>
            </a:endParaRPr>
          </a:p>
          <a:p>
            <a:pPr indent="-342900" lvl="1" marL="914400" marR="0" rtl="0" algn="l">
              <a:lnSpc>
                <a:spcPct val="90000"/>
              </a:lnSpc>
              <a:spcBef>
                <a:spcPts val="0"/>
              </a:spcBef>
              <a:spcAft>
                <a:spcPts val="0"/>
              </a:spcAft>
              <a:buSzPts val="1800"/>
              <a:buFont typeface="Avenir"/>
              <a:buChar char="○"/>
            </a:pPr>
            <a:r>
              <a:rPr lang="en-US" sz="2800">
                <a:latin typeface="Avenir"/>
                <a:ea typeface="Avenir"/>
                <a:cs typeface="Avenir"/>
                <a:sym typeface="Avenir"/>
              </a:rPr>
              <a:t>IBM alignment models (1990–1993) pioneered word/phrase mapping</a:t>
            </a:r>
            <a:r>
              <a:rPr lang="en-US">
                <a:latin typeface="Avenir"/>
                <a:ea typeface="Avenir"/>
                <a:cs typeface="Avenir"/>
                <a:sym typeface="Avenir"/>
              </a:rPr>
              <a:t>.</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342900" lvl="0" marL="457200" rtl="0" algn="l">
              <a:spcBef>
                <a:spcPts val="0"/>
              </a:spcBef>
              <a:spcAft>
                <a:spcPts val="0"/>
              </a:spcAft>
              <a:buSzPts val="1800"/>
              <a:buFont typeface="Avenir"/>
              <a:buChar char="●"/>
            </a:pPr>
            <a:r>
              <a:rPr lang="en-US">
                <a:latin typeface="Avenir"/>
                <a:ea typeface="Avenir"/>
                <a:cs typeface="Avenir"/>
                <a:sym typeface="Avenir"/>
              </a:rPr>
              <a:t>N-gram Language Models:</a:t>
            </a:r>
            <a:endParaRPr>
              <a:latin typeface="Avenir"/>
              <a:ea typeface="Avenir"/>
              <a:cs typeface="Avenir"/>
              <a:sym typeface="Avenir"/>
            </a:endParaRPr>
          </a:p>
          <a:p>
            <a:pPr indent="-342900" lvl="1" marL="914400" rtl="0" algn="l">
              <a:spcBef>
                <a:spcPts val="0"/>
              </a:spcBef>
              <a:spcAft>
                <a:spcPts val="0"/>
              </a:spcAft>
              <a:buSzPts val="1800"/>
              <a:buFont typeface="Avenir"/>
              <a:buChar char="○"/>
            </a:pPr>
            <a:r>
              <a:rPr lang="en-US">
                <a:latin typeface="Avenir"/>
                <a:ea typeface="Avenir"/>
                <a:cs typeface="Avenir"/>
                <a:sym typeface="Avenir"/>
              </a:rPr>
              <a:t>Looks at the previous n words to determine the next word</a:t>
            </a:r>
            <a:endParaRPr>
              <a:latin typeface="Avenir"/>
              <a:ea typeface="Avenir"/>
              <a:cs typeface="Avenir"/>
              <a:sym typeface="Avenir"/>
            </a:endParaRPr>
          </a:p>
          <a:p>
            <a:pPr indent="-342900" lvl="1" marL="914400" rtl="0" algn="l">
              <a:spcBef>
                <a:spcPts val="0"/>
              </a:spcBef>
              <a:spcAft>
                <a:spcPts val="0"/>
              </a:spcAft>
              <a:buSzPts val="1800"/>
              <a:buFont typeface="Avenir"/>
              <a:buChar char="○"/>
            </a:pPr>
            <a:r>
              <a:rPr lang="en-US">
                <a:latin typeface="Avenir"/>
                <a:ea typeface="Avenir"/>
                <a:cs typeface="Avenir"/>
                <a:sym typeface="Avenir"/>
              </a:rPr>
              <a:t>Computer Science is _________</a:t>
            </a:r>
            <a:endParaRPr>
              <a:latin typeface="Avenir"/>
              <a:ea typeface="Avenir"/>
              <a:cs typeface="Avenir"/>
              <a:sym typeface="Avenir"/>
            </a:endParaRPr>
          </a:p>
        </p:txBody>
      </p:sp>
      <p:sp>
        <p:nvSpPr>
          <p:cNvPr id="253" name="Google Shape;253;g363ab158ada_0_4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54" name="Google Shape;254;g363ab158ada_0_40"/>
          <p:cNvPicPr preferRelativeResize="0"/>
          <p:nvPr/>
        </p:nvPicPr>
        <p:blipFill>
          <a:blip r:embed="rId3">
            <a:alphaModFix/>
          </a:blip>
          <a:stretch>
            <a:fillRect/>
          </a:stretch>
        </p:blipFill>
        <p:spPr>
          <a:xfrm>
            <a:off x="7310350" y="2248025"/>
            <a:ext cx="4782300" cy="28359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55" name="Google Shape;255;g363ab158ada_0_40"/>
          <p:cNvPicPr preferRelativeResize="0"/>
          <p:nvPr/>
        </p:nvPicPr>
        <p:blipFill>
          <a:blip r:embed="rId4">
            <a:alphaModFix/>
          </a:blip>
          <a:stretch>
            <a:fillRect/>
          </a:stretch>
        </p:blipFill>
        <p:spPr>
          <a:xfrm>
            <a:off x="821400" y="457225"/>
            <a:ext cx="2034000" cy="11415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0" name="Shape 260"/>
        <p:cNvGrpSpPr/>
        <p:nvPr/>
      </p:nvGrpSpPr>
      <p:grpSpPr>
        <a:xfrm>
          <a:off x="0" y="0"/>
          <a:ext cx="0" cy="0"/>
          <a:chOff x="0" y="0"/>
          <a:chExt cx="0" cy="0"/>
        </a:xfrm>
      </p:grpSpPr>
      <p:sp>
        <p:nvSpPr>
          <p:cNvPr id="261" name="Google Shape;261;p13"/>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Man vs Machine AI in Games– Backgammon 1992</a:t>
            </a:r>
            <a:endParaRPr/>
          </a:p>
        </p:txBody>
      </p:sp>
      <p:sp>
        <p:nvSpPr>
          <p:cNvPr id="262" name="Google Shape;262;p13"/>
          <p:cNvSpPr txBox="1"/>
          <p:nvPr>
            <p:ph idx="1" type="body"/>
          </p:nvPr>
        </p:nvSpPr>
        <p:spPr>
          <a:xfrm>
            <a:off x="562250" y="1872150"/>
            <a:ext cx="6953700" cy="4823700"/>
          </a:xfrm>
          <a:prstGeom prst="rect">
            <a:avLst/>
          </a:prstGeom>
          <a:noFill/>
          <a:ln>
            <a:noFill/>
          </a:ln>
        </p:spPr>
        <p:txBody>
          <a:bodyPr anchorCtr="0" anchor="t" bIns="45700" lIns="91425" spcFirstLastPara="1" rIns="91425" wrap="square" tIns="45700">
            <a:normAutofit lnSpcReduction="20000"/>
          </a:bodyPr>
          <a:lstStyle/>
          <a:p>
            <a:pPr indent="-342900" lvl="0" marL="457200" rtl="0" algn="l">
              <a:lnSpc>
                <a:spcPct val="90000"/>
              </a:lnSpc>
              <a:spcBef>
                <a:spcPts val="1000"/>
              </a:spcBef>
              <a:spcAft>
                <a:spcPts val="0"/>
              </a:spcAft>
              <a:buSzPts val="1800"/>
              <a:buFont typeface="Avenir"/>
              <a:buChar char="●"/>
            </a:pPr>
            <a:r>
              <a:rPr lang="en-US">
                <a:latin typeface="Avenir"/>
                <a:ea typeface="Avenir"/>
                <a:cs typeface="Avenir"/>
                <a:sym typeface="Avenir"/>
              </a:rPr>
              <a:t>Created by Gerald Tesauro in 1992</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A neural network–based AI designed to play backgammon, a board game with both strategy and chance (due to dice rolls).</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Did not start with expert knowledge; it learned entirely from scratch</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Used an MLP with one hidden layer</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Played millions of games against itself to refine its strategies</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It discovered positional play and tactics that rival the best human players and were previously thought to require human intuition</a:t>
            </a:r>
            <a:endParaRPr>
              <a:latin typeface="Avenir"/>
              <a:ea typeface="Avenir"/>
              <a:cs typeface="Avenir"/>
              <a:sym typeface="Avenir"/>
            </a:endParaRPr>
          </a:p>
        </p:txBody>
      </p:sp>
      <p:sp>
        <p:nvSpPr>
          <p:cNvPr id="263" name="Google Shape;263;p13"/>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64" name="Google Shape;264;p13"/>
          <p:cNvPicPr preferRelativeResize="0"/>
          <p:nvPr/>
        </p:nvPicPr>
        <p:blipFill>
          <a:blip r:embed="rId3">
            <a:alphaModFix/>
          </a:blip>
          <a:stretch>
            <a:fillRect/>
          </a:stretch>
        </p:blipFill>
        <p:spPr>
          <a:xfrm>
            <a:off x="7515950" y="2304500"/>
            <a:ext cx="4561200" cy="31194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5" name="Google Shape;265;p13"/>
          <p:cNvPicPr preferRelativeResize="0"/>
          <p:nvPr/>
        </p:nvPicPr>
        <p:blipFill>
          <a:blip r:embed="rId4">
            <a:alphaModFix/>
          </a:blip>
          <a:stretch>
            <a:fillRect/>
          </a:stretch>
        </p:blipFill>
        <p:spPr>
          <a:xfrm>
            <a:off x="1235550" y="390573"/>
            <a:ext cx="1470300" cy="12747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0" name="Shape 270"/>
        <p:cNvGrpSpPr/>
        <p:nvPr/>
      </p:nvGrpSpPr>
      <p:grpSpPr>
        <a:xfrm>
          <a:off x="0" y="0"/>
          <a:ext cx="0" cy="0"/>
          <a:chOff x="0" y="0"/>
          <a:chExt cx="0" cy="0"/>
        </a:xfrm>
      </p:grpSpPr>
      <p:sp>
        <p:nvSpPr>
          <p:cNvPr id="271" name="Google Shape;271;g363467604ba_0_6"/>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Man vs Machine AI in Games– Chess 1997</a:t>
            </a:r>
            <a:endParaRPr/>
          </a:p>
        </p:txBody>
      </p:sp>
      <p:sp>
        <p:nvSpPr>
          <p:cNvPr id="272" name="Google Shape;272;g363467604ba_0_6"/>
          <p:cNvSpPr txBox="1"/>
          <p:nvPr>
            <p:ph idx="1" type="body"/>
          </p:nvPr>
        </p:nvSpPr>
        <p:spPr>
          <a:xfrm>
            <a:off x="374075" y="1872150"/>
            <a:ext cx="6089400" cy="498600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90000"/>
              </a:lnSpc>
              <a:spcBef>
                <a:spcPts val="1000"/>
              </a:spcBef>
              <a:spcAft>
                <a:spcPts val="0"/>
              </a:spcAft>
              <a:buSzPts val="1800"/>
              <a:buChar char="●"/>
            </a:pPr>
            <a:r>
              <a:rPr lang="en-US"/>
              <a:t>“</a:t>
            </a:r>
            <a:r>
              <a:rPr lang="en-US"/>
              <a:t>I could feel—I could smell—a new kind of intelligence across the table.” - Garry </a:t>
            </a:r>
            <a:r>
              <a:rPr lang="en-US"/>
              <a:t>Kasparov</a:t>
            </a:r>
            <a:endParaRPr/>
          </a:p>
          <a:p>
            <a:pPr indent="-342900" lvl="0" marL="457200" rtl="0" algn="l">
              <a:lnSpc>
                <a:spcPct val="90000"/>
              </a:lnSpc>
              <a:spcBef>
                <a:spcPts val="0"/>
              </a:spcBef>
              <a:spcAft>
                <a:spcPts val="0"/>
              </a:spcAft>
              <a:buSzPts val="1800"/>
              <a:buChar char="●"/>
            </a:pPr>
            <a:r>
              <a:rPr lang="en-US"/>
              <a:t>A chess-playing supercomputer built by IBM.</a:t>
            </a:r>
            <a:endParaRPr/>
          </a:p>
          <a:p>
            <a:pPr indent="-342900" lvl="0" marL="457200" rtl="0" algn="l">
              <a:spcBef>
                <a:spcPts val="0"/>
              </a:spcBef>
              <a:spcAft>
                <a:spcPts val="0"/>
              </a:spcAft>
              <a:buSzPts val="1800"/>
              <a:buChar char="●"/>
            </a:pPr>
            <a:r>
              <a:rPr lang="en-US"/>
              <a:t>First computer to defeat a world champion in a full match under tournament conditions</a:t>
            </a:r>
            <a:endParaRPr/>
          </a:p>
          <a:p>
            <a:pPr indent="-342900" lvl="0" marL="457200" rtl="0" algn="l">
              <a:lnSpc>
                <a:spcPct val="90000"/>
              </a:lnSpc>
              <a:spcBef>
                <a:spcPts val="0"/>
              </a:spcBef>
              <a:spcAft>
                <a:spcPts val="0"/>
              </a:spcAft>
              <a:buSzPts val="1800"/>
              <a:buChar char="●"/>
            </a:pPr>
            <a:r>
              <a:rPr lang="en-US"/>
              <a:t>Evaluated 200 million chess positions per second using custom hardware.</a:t>
            </a:r>
            <a:endParaRPr/>
          </a:p>
          <a:p>
            <a:pPr indent="-342900" lvl="0" marL="457200" rtl="0" algn="l">
              <a:lnSpc>
                <a:spcPct val="90000"/>
              </a:lnSpc>
              <a:spcBef>
                <a:spcPts val="0"/>
              </a:spcBef>
              <a:spcAft>
                <a:spcPts val="0"/>
              </a:spcAft>
              <a:buSzPts val="1800"/>
              <a:buChar char="●"/>
            </a:pPr>
            <a:r>
              <a:rPr lang="en-US"/>
              <a:t>Combined brute-force search with human-crafted chess knowledge.</a:t>
            </a:r>
            <a:endParaRPr>
              <a:latin typeface="Avenir"/>
              <a:ea typeface="Avenir"/>
              <a:cs typeface="Avenir"/>
              <a:sym typeface="Avenir"/>
            </a:endParaRPr>
          </a:p>
        </p:txBody>
      </p:sp>
      <p:sp>
        <p:nvSpPr>
          <p:cNvPr id="273" name="Google Shape;273;g363467604ba_0_6"/>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74" name="Google Shape;274;g363467604ba_0_6"/>
          <p:cNvPicPr preferRelativeResize="0"/>
          <p:nvPr/>
        </p:nvPicPr>
        <p:blipFill>
          <a:blip r:embed="rId3">
            <a:alphaModFix/>
          </a:blip>
          <a:stretch>
            <a:fillRect/>
          </a:stretch>
        </p:blipFill>
        <p:spPr>
          <a:xfrm>
            <a:off x="6463325" y="1872150"/>
            <a:ext cx="5538900" cy="33399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75" name="Google Shape;275;g363467604ba_0_6"/>
          <p:cNvPicPr preferRelativeResize="0"/>
          <p:nvPr/>
        </p:nvPicPr>
        <p:blipFill>
          <a:blip r:embed="rId4">
            <a:alphaModFix/>
          </a:blip>
          <a:stretch>
            <a:fillRect/>
          </a:stretch>
        </p:blipFill>
        <p:spPr>
          <a:xfrm>
            <a:off x="821400" y="457225"/>
            <a:ext cx="2034000" cy="11415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9" name="Shape 99"/>
        <p:cNvGrpSpPr/>
        <p:nvPr/>
      </p:nvGrpSpPr>
      <p:grpSpPr>
        <a:xfrm>
          <a:off x="0" y="0"/>
          <a:ext cx="0" cy="0"/>
          <a:chOff x="0" y="0"/>
          <a:chExt cx="0" cy="0"/>
        </a:xfrm>
      </p:grpSpPr>
      <p:sp>
        <p:nvSpPr>
          <p:cNvPr id="100" name="Google Shape;100;p5"/>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Charles</a:t>
            </a:r>
            <a:r>
              <a:rPr lang="en-US">
                <a:latin typeface="Avenir"/>
                <a:ea typeface="Avenir"/>
                <a:cs typeface="Avenir"/>
                <a:sym typeface="Avenir"/>
              </a:rPr>
              <a:t> Babbage and The Analytical Engine – 1830’s</a:t>
            </a:r>
            <a:endParaRPr/>
          </a:p>
        </p:txBody>
      </p:sp>
      <p:sp>
        <p:nvSpPr>
          <p:cNvPr id="101" name="Google Shape;101;p5"/>
          <p:cNvSpPr txBox="1"/>
          <p:nvPr>
            <p:ph idx="1" type="body"/>
          </p:nvPr>
        </p:nvSpPr>
        <p:spPr>
          <a:xfrm>
            <a:off x="838200" y="1825625"/>
            <a:ext cx="779890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Avenir"/>
                <a:ea typeface="Avenir"/>
                <a:cs typeface="Avenir"/>
                <a:sym typeface="Avenir"/>
              </a:rPr>
              <a:t>English Mathematician and Inventor</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Credited for the first Mechanical Computer called the Difference Engine</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Proposed the Analytical Engine</a:t>
            </a:r>
            <a:endParaRPr/>
          </a:p>
          <a:p>
            <a:pPr indent="-228600" lvl="1" marL="685800" rtl="0" algn="l">
              <a:lnSpc>
                <a:spcPct val="90000"/>
              </a:lnSpc>
              <a:spcBef>
                <a:spcPts val="500"/>
              </a:spcBef>
              <a:spcAft>
                <a:spcPts val="0"/>
              </a:spcAft>
              <a:buClr>
                <a:schemeClr val="dk1"/>
              </a:buClr>
              <a:buSzPts val="2400"/>
              <a:buChar char="•"/>
            </a:pPr>
            <a:r>
              <a:rPr lang="en-US">
                <a:latin typeface="Avenir"/>
                <a:ea typeface="Avenir"/>
                <a:cs typeface="Avenir"/>
                <a:sym typeface="Avenir"/>
              </a:rPr>
              <a:t>Punch Cards for taking input (Computer Program)</a:t>
            </a:r>
            <a:endParaRPr/>
          </a:p>
          <a:p>
            <a:pPr indent="-228600" lvl="1" marL="685800" rtl="0" algn="l">
              <a:lnSpc>
                <a:spcPct val="90000"/>
              </a:lnSpc>
              <a:spcBef>
                <a:spcPts val="500"/>
              </a:spcBef>
              <a:spcAft>
                <a:spcPts val="0"/>
              </a:spcAft>
              <a:buClr>
                <a:schemeClr val="dk1"/>
              </a:buClr>
              <a:buSzPts val="2400"/>
              <a:buChar char="•"/>
            </a:pPr>
            <a:r>
              <a:rPr lang="en-US">
                <a:latin typeface="Avenir"/>
                <a:ea typeface="Avenir"/>
                <a:cs typeface="Avenir"/>
                <a:sym typeface="Avenir"/>
              </a:rPr>
              <a:t>Store for storing data (RAM)</a:t>
            </a:r>
            <a:endParaRPr/>
          </a:p>
          <a:p>
            <a:pPr indent="-228600" lvl="1" marL="685800" rtl="0" algn="l">
              <a:lnSpc>
                <a:spcPct val="90000"/>
              </a:lnSpc>
              <a:spcBef>
                <a:spcPts val="500"/>
              </a:spcBef>
              <a:spcAft>
                <a:spcPts val="0"/>
              </a:spcAft>
              <a:buClr>
                <a:schemeClr val="dk1"/>
              </a:buClr>
              <a:buSzPts val="2400"/>
              <a:buChar char="•"/>
            </a:pPr>
            <a:r>
              <a:rPr lang="en-US">
                <a:latin typeface="Avenir"/>
                <a:ea typeface="Avenir"/>
                <a:cs typeface="Avenir"/>
                <a:sym typeface="Avenir"/>
              </a:rPr>
              <a:t>Mill for performing computations (CPU)</a:t>
            </a:r>
            <a:endParaRPr/>
          </a:p>
          <a:p>
            <a:pPr indent="-228600" lvl="1" marL="685800" rtl="0" algn="l">
              <a:lnSpc>
                <a:spcPct val="90000"/>
              </a:lnSpc>
              <a:spcBef>
                <a:spcPts val="500"/>
              </a:spcBef>
              <a:spcAft>
                <a:spcPts val="0"/>
              </a:spcAft>
              <a:buClr>
                <a:schemeClr val="dk1"/>
              </a:buClr>
              <a:buSzPts val="2400"/>
              <a:buChar char="•"/>
            </a:pPr>
            <a:r>
              <a:rPr lang="en-US">
                <a:latin typeface="Avenir"/>
                <a:ea typeface="Avenir"/>
                <a:cs typeface="Avenir"/>
                <a:sym typeface="Avenir"/>
              </a:rPr>
              <a:t>Output used a printer, curve plotter, and a bell (I/O Devices)</a:t>
            </a:r>
            <a:endParaRPr/>
          </a:p>
          <a:p>
            <a:pPr indent="-76200" lvl="1" marL="685800" rtl="0" algn="l">
              <a:lnSpc>
                <a:spcPct val="90000"/>
              </a:lnSpc>
              <a:spcBef>
                <a:spcPts val="500"/>
              </a:spcBef>
              <a:spcAft>
                <a:spcPts val="0"/>
              </a:spcAft>
              <a:buClr>
                <a:schemeClr val="dk1"/>
              </a:buClr>
              <a:buSzPts val="2400"/>
              <a:buNone/>
            </a:pPr>
            <a:r>
              <a:t/>
            </a:r>
            <a:endParaRPr>
              <a:latin typeface="Avenir"/>
              <a:ea typeface="Avenir"/>
              <a:cs typeface="Avenir"/>
              <a:sym typeface="Avenir"/>
            </a:endParaRPr>
          </a:p>
          <a:p>
            <a:pPr indent="-76200" lvl="1" marL="685800" rtl="0" algn="l">
              <a:lnSpc>
                <a:spcPct val="90000"/>
              </a:lnSpc>
              <a:spcBef>
                <a:spcPts val="500"/>
              </a:spcBef>
              <a:spcAft>
                <a:spcPts val="0"/>
              </a:spcAft>
              <a:buClr>
                <a:schemeClr val="dk1"/>
              </a:buClr>
              <a:buSzPts val="2400"/>
              <a:buNone/>
            </a:pPr>
            <a:r>
              <a:t/>
            </a:r>
            <a:endParaRPr>
              <a:latin typeface="Avenir"/>
              <a:ea typeface="Avenir"/>
              <a:cs typeface="Avenir"/>
              <a:sym typeface="Avenir"/>
            </a:endParaRPr>
          </a:p>
          <a:p>
            <a:pPr indent="-50800" lvl="0" marL="228600" rtl="0" algn="l">
              <a:lnSpc>
                <a:spcPct val="90000"/>
              </a:lnSpc>
              <a:spcBef>
                <a:spcPts val="1000"/>
              </a:spcBef>
              <a:spcAft>
                <a:spcPts val="0"/>
              </a:spcAft>
              <a:buClr>
                <a:schemeClr val="dk1"/>
              </a:buClr>
              <a:buSzPts val="2800"/>
              <a:buNone/>
            </a:pPr>
            <a:r>
              <a:t/>
            </a:r>
            <a:endParaRPr>
              <a:latin typeface="Avenir"/>
              <a:ea typeface="Avenir"/>
              <a:cs typeface="Avenir"/>
              <a:sym typeface="Avenir"/>
            </a:endParaRPr>
          </a:p>
        </p:txBody>
      </p:sp>
      <p:sp>
        <p:nvSpPr>
          <p:cNvPr id="102" name="Google Shape;102;p5"/>
          <p:cNvSpPr/>
          <p:nvPr/>
        </p:nvSpPr>
        <p:spPr>
          <a:xfrm>
            <a:off x="1110263" y="365126"/>
            <a:ext cx="1523606" cy="1325562"/>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 name="Google Shape;103;p5"/>
          <p:cNvSpPr/>
          <p:nvPr/>
        </p:nvSpPr>
        <p:spPr>
          <a:xfrm>
            <a:off x="8738153" y="1825625"/>
            <a:ext cx="3216963" cy="4083947"/>
          </a:xfrm>
          <a:prstGeom prst="roundRect">
            <a:avLst>
              <a:gd fmla="val 16667" name="adj"/>
            </a:avLst>
          </a:prstGeom>
          <a:blipFill rotWithShape="1">
            <a:blip r:embed="rId4">
              <a:alphaModFix/>
            </a:blip>
            <a:stretch>
              <a:fillRect b="0" l="0" r="0" t="0"/>
            </a:stretch>
          </a:blipFill>
          <a:ln>
            <a:noFill/>
          </a:ln>
          <a:effectLst>
            <a:outerShdw blurRad="50800" sx="101000" rotWithShape="0" algn="l" dist="38100" sy="101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 name="Google Shape;104;p5"/>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0" name="Shape 280"/>
        <p:cNvGrpSpPr/>
        <p:nvPr/>
      </p:nvGrpSpPr>
      <p:grpSpPr>
        <a:xfrm>
          <a:off x="0" y="0"/>
          <a:ext cx="0" cy="0"/>
          <a:chOff x="0" y="0"/>
          <a:chExt cx="0" cy="0"/>
        </a:xfrm>
      </p:grpSpPr>
      <p:sp>
        <p:nvSpPr>
          <p:cNvPr id="281" name="Google Shape;281;g363ab158ada_0_56"/>
          <p:cNvSpPr txBox="1"/>
          <p:nvPr>
            <p:ph type="title"/>
          </p:nvPr>
        </p:nvSpPr>
        <p:spPr>
          <a:xfrm>
            <a:off x="2714625" y="365125"/>
            <a:ext cx="8639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Autonomous</a:t>
            </a:r>
            <a:r>
              <a:rPr lang="en-US">
                <a:latin typeface="Avenir"/>
                <a:ea typeface="Avenir"/>
                <a:cs typeface="Avenir"/>
                <a:sym typeface="Avenir"/>
              </a:rPr>
              <a:t> Robots and Vehicles</a:t>
            </a:r>
            <a:endParaRPr/>
          </a:p>
        </p:txBody>
      </p:sp>
      <p:sp>
        <p:nvSpPr>
          <p:cNvPr id="282" name="Google Shape;282;g363ab158ada_0_56"/>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83" name="Google Shape;283;g363ab158ada_0_56"/>
          <p:cNvPicPr preferRelativeResize="0"/>
          <p:nvPr/>
        </p:nvPicPr>
        <p:blipFill>
          <a:blip r:embed="rId3">
            <a:alphaModFix/>
          </a:blip>
          <a:stretch>
            <a:fillRect/>
          </a:stretch>
        </p:blipFill>
        <p:spPr>
          <a:xfrm>
            <a:off x="8901100" y="1444850"/>
            <a:ext cx="2022300" cy="3033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84" name="Google Shape;284;g363ab158ada_0_56"/>
          <p:cNvPicPr preferRelativeResize="0"/>
          <p:nvPr/>
        </p:nvPicPr>
        <p:blipFill rotWithShape="1">
          <a:blip r:embed="rId4">
            <a:alphaModFix/>
          </a:blip>
          <a:srcRect b="8113" l="0" r="0" t="14540"/>
          <a:stretch/>
        </p:blipFill>
        <p:spPr>
          <a:xfrm>
            <a:off x="7920250" y="4651125"/>
            <a:ext cx="3984000" cy="20091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85" name="Google Shape;285;g363ab158ada_0_56"/>
          <p:cNvSpPr txBox="1"/>
          <p:nvPr>
            <p:ph idx="1" type="body"/>
          </p:nvPr>
        </p:nvSpPr>
        <p:spPr>
          <a:xfrm>
            <a:off x="374075" y="1872150"/>
            <a:ext cx="6914700" cy="4986000"/>
          </a:xfrm>
          <a:prstGeom prst="rect">
            <a:avLst/>
          </a:prstGeom>
          <a:noFill/>
          <a:ln>
            <a:noFill/>
          </a:ln>
        </p:spPr>
        <p:txBody>
          <a:bodyPr anchorCtr="0" anchor="t" bIns="45700" lIns="91425" spcFirstLastPara="1" rIns="91425" wrap="square" tIns="45700">
            <a:normAutofit fontScale="92500" lnSpcReduction="10000"/>
          </a:bodyPr>
          <a:lstStyle/>
          <a:p>
            <a:pPr indent="-334327" lvl="0" marL="457200" rtl="0" algn="l">
              <a:lnSpc>
                <a:spcPct val="90000"/>
              </a:lnSpc>
              <a:spcBef>
                <a:spcPts val="1000"/>
              </a:spcBef>
              <a:spcAft>
                <a:spcPts val="0"/>
              </a:spcAft>
              <a:buSzPct val="64285"/>
              <a:buChar char="●"/>
            </a:pPr>
            <a:r>
              <a:rPr b="1" lang="en-US"/>
              <a:t>Shakey The Robot </a:t>
            </a:r>
            <a:r>
              <a:rPr lang="en-US"/>
              <a:t>- The first general-purpose mobile robot able to reason about its own actions. (1966)</a:t>
            </a:r>
            <a:endParaRPr/>
          </a:p>
          <a:p>
            <a:pPr indent="0" lvl="0" marL="0" rtl="0" algn="l">
              <a:lnSpc>
                <a:spcPct val="90000"/>
              </a:lnSpc>
              <a:spcBef>
                <a:spcPts val="1000"/>
              </a:spcBef>
              <a:spcAft>
                <a:spcPts val="0"/>
              </a:spcAft>
              <a:buNone/>
            </a:pPr>
            <a:r>
              <a:t/>
            </a:r>
            <a:endParaRPr/>
          </a:p>
          <a:p>
            <a:pPr indent="-334327" lvl="0" marL="457200" rtl="0" algn="l">
              <a:lnSpc>
                <a:spcPct val="90000"/>
              </a:lnSpc>
              <a:spcBef>
                <a:spcPts val="1000"/>
              </a:spcBef>
              <a:spcAft>
                <a:spcPts val="0"/>
              </a:spcAft>
              <a:buSzPct val="64285"/>
              <a:buChar char="●"/>
            </a:pPr>
            <a:r>
              <a:rPr b="1" lang="en-US"/>
              <a:t>Stanley </a:t>
            </a:r>
            <a:r>
              <a:rPr lang="en-US"/>
              <a:t>- Autonomous car which won the 2005 DARPA Grand Challenge (2005)</a:t>
            </a:r>
            <a:endParaRPr/>
          </a:p>
          <a:p>
            <a:pPr indent="0" lvl="0" marL="0" rtl="0" algn="l">
              <a:lnSpc>
                <a:spcPct val="90000"/>
              </a:lnSpc>
              <a:spcBef>
                <a:spcPts val="1000"/>
              </a:spcBef>
              <a:spcAft>
                <a:spcPts val="0"/>
              </a:spcAft>
              <a:buNone/>
            </a:pPr>
            <a:r>
              <a:t/>
            </a:r>
            <a:endParaRPr/>
          </a:p>
          <a:p>
            <a:pPr indent="-334327" lvl="0" marL="457200" rtl="0" algn="l">
              <a:lnSpc>
                <a:spcPct val="90000"/>
              </a:lnSpc>
              <a:spcBef>
                <a:spcPts val="1000"/>
              </a:spcBef>
              <a:spcAft>
                <a:spcPts val="0"/>
              </a:spcAft>
              <a:buSzPct val="64285"/>
              <a:buChar char="●"/>
            </a:pPr>
            <a:r>
              <a:rPr lang="en-US"/>
              <a:t>“</a:t>
            </a:r>
            <a:r>
              <a:rPr lang="en-US"/>
              <a:t>A Miami jury decided that Elon Musk's car company Tesla was partly responsible for a deadly crash in Florida involving its Autopilot driver assist technology and must pay the victims more than $240 million in damages</a:t>
            </a:r>
            <a:r>
              <a:rPr lang="en-US"/>
              <a:t>” -NPR (August 2 2025)</a:t>
            </a:r>
            <a:endParaRPr/>
          </a:p>
        </p:txBody>
      </p:sp>
      <p:pic>
        <p:nvPicPr>
          <p:cNvPr id="286" name="Google Shape;286;g363ab158ada_0_56"/>
          <p:cNvPicPr preferRelativeResize="0"/>
          <p:nvPr/>
        </p:nvPicPr>
        <p:blipFill>
          <a:blip r:embed="rId5">
            <a:alphaModFix/>
          </a:blip>
          <a:stretch>
            <a:fillRect/>
          </a:stretch>
        </p:blipFill>
        <p:spPr>
          <a:xfrm>
            <a:off x="808950" y="582770"/>
            <a:ext cx="1640400" cy="8904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1" name="Shape 291"/>
        <p:cNvGrpSpPr/>
        <p:nvPr/>
      </p:nvGrpSpPr>
      <p:grpSpPr>
        <a:xfrm>
          <a:off x="0" y="0"/>
          <a:ext cx="0" cy="0"/>
          <a:chOff x="0" y="0"/>
          <a:chExt cx="0" cy="0"/>
        </a:xfrm>
      </p:grpSpPr>
      <p:sp>
        <p:nvSpPr>
          <p:cNvPr id="292" name="Google Shape;292;g363ac02c75a_1_28"/>
          <p:cNvSpPr txBox="1"/>
          <p:nvPr>
            <p:ph type="title"/>
          </p:nvPr>
        </p:nvSpPr>
        <p:spPr>
          <a:xfrm>
            <a:off x="2714625" y="365125"/>
            <a:ext cx="8639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Natural Language Processing in the Age of the Internet - 2000’s</a:t>
            </a:r>
            <a:endParaRPr/>
          </a:p>
        </p:txBody>
      </p:sp>
      <p:sp>
        <p:nvSpPr>
          <p:cNvPr id="293" name="Google Shape;293;g363ac02c75a_1_28"/>
          <p:cNvSpPr txBox="1"/>
          <p:nvPr>
            <p:ph idx="1" type="body"/>
          </p:nvPr>
        </p:nvSpPr>
        <p:spPr>
          <a:xfrm>
            <a:off x="374075" y="1872150"/>
            <a:ext cx="6852900" cy="4605000"/>
          </a:xfrm>
          <a:prstGeom prst="rect">
            <a:avLst/>
          </a:prstGeom>
          <a:noFill/>
          <a:ln>
            <a:noFill/>
          </a:ln>
        </p:spPr>
        <p:txBody>
          <a:bodyPr anchorCtr="0" anchor="t" bIns="45700" lIns="91425" spcFirstLastPara="1" rIns="91425" wrap="square" tIns="45700">
            <a:normAutofit fontScale="85000" lnSpcReduction="10000"/>
          </a:bodyPr>
          <a:lstStyle/>
          <a:p>
            <a:pPr indent="-325755" lvl="0" marL="457200" rtl="0" algn="l">
              <a:spcBef>
                <a:spcPts val="1000"/>
              </a:spcBef>
              <a:spcAft>
                <a:spcPts val="0"/>
              </a:spcAft>
              <a:buSzPct val="64285"/>
              <a:buChar char="●"/>
            </a:pPr>
            <a:r>
              <a:rPr lang="en-US"/>
              <a:t>Statistical Machine Translation Goes Global</a:t>
            </a:r>
            <a:endParaRPr/>
          </a:p>
          <a:p>
            <a:pPr indent="-325755" lvl="1" marL="914400" rtl="0" algn="l">
              <a:spcBef>
                <a:spcPts val="0"/>
              </a:spcBef>
              <a:spcAft>
                <a:spcPts val="0"/>
              </a:spcAft>
              <a:buSzPct val="75000"/>
              <a:buChar char="○"/>
            </a:pPr>
            <a:r>
              <a:rPr lang="en-US"/>
              <a:t>2006: Google Translate launched using web-scale Statistical MT.</a:t>
            </a:r>
            <a:endParaRPr/>
          </a:p>
          <a:p>
            <a:pPr indent="0" lvl="0" marL="0" rtl="0" algn="l">
              <a:spcBef>
                <a:spcPts val="1000"/>
              </a:spcBef>
              <a:spcAft>
                <a:spcPts val="0"/>
              </a:spcAft>
              <a:buNone/>
            </a:pPr>
            <a:r>
              <a:t/>
            </a:r>
            <a:endParaRPr/>
          </a:p>
          <a:p>
            <a:pPr indent="-325755" lvl="0" marL="457200" rtl="0" algn="l">
              <a:spcBef>
                <a:spcPts val="1000"/>
              </a:spcBef>
              <a:spcAft>
                <a:spcPts val="0"/>
              </a:spcAft>
              <a:buSzPct val="64285"/>
              <a:buChar char="●"/>
            </a:pPr>
            <a:r>
              <a:rPr lang="en-US"/>
              <a:t>Data-Driven NLP Expands</a:t>
            </a:r>
            <a:endParaRPr/>
          </a:p>
          <a:p>
            <a:pPr indent="-325755" lvl="1" marL="914400" rtl="0" algn="l">
              <a:spcBef>
                <a:spcPts val="0"/>
              </a:spcBef>
              <a:spcAft>
                <a:spcPts val="0"/>
              </a:spcAft>
              <a:buSzPct val="75000"/>
              <a:buChar char="○"/>
            </a:pPr>
            <a:r>
              <a:rPr lang="en-US"/>
              <a:t>Internet-scale text fueled probabilistic language models.</a:t>
            </a:r>
            <a:endParaRPr/>
          </a:p>
          <a:p>
            <a:pPr indent="-325755" lvl="1" marL="914400" rtl="0" algn="l">
              <a:spcBef>
                <a:spcPts val="0"/>
              </a:spcBef>
              <a:spcAft>
                <a:spcPts val="0"/>
              </a:spcAft>
              <a:buSzPct val="75000"/>
              <a:buChar char="○"/>
            </a:pPr>
            <a:r>
              <a:rPr lang="en-US"/>
              <a:t>Enabled better information retrieval, search, and question answering.</a:t>
            </a:r>
            <a:endParaRPr/>
          </a:p>
          <a:p>
            <a:pPr indent="0" lvl="0" marL="0" rtl="0" algn="l">
              <a:spcBef>
                <a:spcPts val="1000"/>
              </a:spcBef>
              <a:spcAft>
                <a:spcPts val="0"/>
              </a:spcAft>
              <a:buNone/>
            </a:pPr>
            <a:r>
              <a:t/>
            </a:r>
            <a:endParaRPr/>
          </a:p>
          <a:p>
            <a:pPr indent="-325755" lvl="0" marL="457200" rtl="0" algn="l">
              <a:spcBef>
                <a:spcPts val="1000"/>
              </a:spcBef>
              <a:spcAft>
                <a:spcPts val="0"/>
              </a:spcAft>
              <a:buSzPct val="64285"/>
              <a:buChar char="●"/>
            </a:pPr>
            <a:r>
              <a:rPr lang="en-US"/>
              <a:t>Voice Assistants Enter the Mainstream</a:t>
            </a:r>
            <a:endParaRPr/>
          </a:p>
          <a:p>
            <a:pPr indent="-325755" lvl="1" marL="914400" rtl="0" algn="l">
              <a:spcBef>
                <a:spcPts val="0"/>
              </a:spcBef>
              <a:spcAft>
                <a:spcPts val="0"/>
              </a:spcAft>
              <a:buSzPct val="75000"/>
              <a:buChar char="○"/>
            </a:pPr>
            <a:r>
              <a:rPr lang="en-US"/>
              <a:t>2011: Apple Siri combined speech recognition + NLP.</a:t>
            </a:r>
            <a:endParaRPr/>
          </a:p>
          <a:p>
            <a:pPr indent="-325755" lvl="1" marL="914400" rtl="0" algn="l">
              <a:spcBef>
                <a:spcPts val="0"/>
              </a:spcBef>
              <a:spcAft>
                <a:spcPts val="0"/>
              </a:spcAft>
              <a:buSzPct val="75000"/>
              <a:buChar char="○"/>
            </a:pPr>
            <a:r>
              <a:rPr lang="en-US"/>
              <a:t>Marked the shift from text-based MT to interactive, conversational AI.</a:t>
            </a:r>
            <a:endParaRPr/>
          </a:p>
        </p:txBody>
      </p:sp>
      <p:sp>
        <p:nvSpPr>
          <p:cNvPr id="294" name="Google Shape;294;g363ac02c75a_1_28"/>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95" name="Google Shape;295;g363ac02c75a_1_28"/>
          <p:cNvPicPr preferRelativeResize="0"/>
          <p:nvPr/>
        </p:nvPicPr>
        <p:blipFill>
          <a:blip r:embed="rId3">
            <a:alphaModFix/>
          </a:blip>
          <a:stretch>
            <a:fillRect/>
          </a:stretch>
        </p:blipFill>
        <p:spPr>
          <a:xfrm>
            <a:off x="1200050" y="365124"/>
            <a:ext cx="1325700" cy="1325700"/>
          </a:xfrm>
          <a:prstGeom prst="ellipse">
            <a:avLst/>
          </a:prstGeom>
          <a:noFill/>
          <a:ln>
            <a:noFill/>
          </a:ln>
          <a:effectLst>
            <a:outerShdw blurRad="57150" rotWithShape="0" algn="bl" dir="5400000" dist="19050">
              <a:srgbClr val="000000">
                <a:alpha val="50000"/>
              </a:srgbClr>
            </a:outerShdw>
          </a:effectLst>
        </p:spPr>
      </p:pic>
      <p:pic>
        <p:nvPicPr>
          <p:cNvPr id="296" name="Google Shape;296;g363ac02c75a_1_28"/>
          <p:cNvPicPr preferRelativeResize="0"/>
          <p:nvPr/>
        </p:nvPicPr>
        <p:blipFill>
          <a:blip r:embed="rId4">
            <a:alphaModFix/>
          </a:blip>
          <a:stretch>
            <a:fillRect/>
          </a:stretch>
        </p:blipFill>
        <p:spPr>
          <a:xfrm>
            <a:off x="7284150" y="2569500"/>
            <a:ext cx="4660200" cy="26214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1" name="Shape 301"/>
        <p:cNvGrpSpPr/>
        <p:nvPr/>
      </p:nvGrpSpPr>
      <p:grpSpPr>
        <a:xfrm>
          <a:off x="0" y="0"/>
          <a:ext cx="0" cy="0"/>
          <a:chOff x="0" y="0"/>
          <a:chExt cx="0" cy="0"/>
        </a:xfrm>
      </p:grpSpPr>
      <p:sp>
        <p:nvSpPr>
          <p:cNvPr id="302" name="Google Shape;302;g363467604ba_0_15"/>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Man vs Machine AI in Games– Jeopardy 2011</a:t>
            </a:r>
            <a:endParaRPr/>
          </a:p>
        </p:txBody>
      </p:sp>
      <p:sp>
        <p:nvSpPr>
          <p:cNvPr id="303" name="Google Shape;303;g363467604ba_0_15"/>
          <p:cNvSpPr txBox="1"/>
          <p:nvPr>
            <p:ph idx="1" type="body"/>
          </p:nvPr>
        </p:nvSpPr>
        <p:spPr>
          <a:xfrm>
            <a:off x="828252" y="1872150"/>
            <a:ext cx="6691800" cy="4351200"/>
          </a:xfrm>
          <a:prstGeom prst="rect">
            <a:avLst/>
          </a:prstGeom>
          <a:noFill/>
          <a:ln>
            <a:noFill/>
          </a:ln>
        </p:spPr>
        <p:txBody>
          <a:bodyPr anchorCtr="0" anchor="t" bIns="45700" lIns="91425" spcFirstLastPara="1" rIns="91425" wrap="square" tIns="45700">
            <a:normAutofit fontScale="85000" lnSpcReduction="20000"/>
          </a:bodyPr>
          <a:lstStyle/>
          <a:p>
            <a:pPr indent="-265430" lvl="0" marL="228600" rtl="0" algn="l">
              <a:spcBef>
                <a:spcPts val="1000"/>
              </a:spcBef>
              <a:spcAft>
                <a:spcPts val="0"/>
              </a:spcAft>
              <a:buSzPct val="100000"/>
              <a:buChar char="•"/>
            </a:pPr>
            <a:r>
              <a:rPr lang="en-US">
                <a:latin typeface="Avenir"/>
                <a:ea typeface="Avenir"/>
                <a:cs typeface="Avenir"/>
                <a:sym typeface="Avenir"/>
              </a:rPr>
              <a:t>“Quiz show contestant’ may be the first job made redundant by Watson, but I’m sure it won’t be the last.” - Ken Jennings </a:t>
            </a:r>
            <a:r>
              <a:rPr lang="en-US">
                <a:latin typeface="Avenir"/>
                <a:ea typeface="Avenir"/>
                <a:cs typeface="Avenir"/>
                <a:sym typeface="Avenir"/>
              </a:rPr>
              <a:t>Jeopardy</a:t>
            </a:r>
            <a:r>
              <a:rPr lang="en-US">
                <a:latin typeface="Avenir"/>
                <a:ea typeface="Avenir"/>
                <a:cs typeface="Avenir"/>
                <a:sym typeface="Avenir"/>
              </a:rPr>
              <a:t> Contestant</a:t>
            </a:r>
            <a:endParaRPr>
              <a:latin typeface="Avenir"/>
              <a:ea typeface="Avenir"/>
              <a:cs typeface="Avenir"/>
              <a:sym typeface="Avenir"/>
            </a:endParaRPr>
          </a:p>
          <a:p>
            <a:pPr indent="-211455" lvl="0" marL="228600" rtl="0" algn="l">
              <a:spcBef>
                <a:spcPts val="1000"/>
              </a:spcBef>
              <a:spcAft>
                <a:spcPts val="0"/>
              </a:spcAft>
              <a:buSzPct val="64285"/>
              <a:buFont typeface="Avenir"/>
              <a:buChar char="•"/>
            </a:pPr>
            <a:r>
              <a:rPr lang="en-US">
                <a:latin typeface="Avenir"/>
                <a:ea typeface="Avenir"/>
                <a:cs typeface="Avenir"/>
                <a:sym typeface="Avenir"/>
              </a:rPr>
              <a:t>Named after IBM’s first CEO, Thomas J. Watson Sr., Watson is a question-answering computer system developed by an IBM research team</a:t>
            </a:r>
            <a:endParaRPr>
              <a:latin typeface="Avenir"/>
              <a:ea typeface="Avenir"/>
              <a:cs typeface="Avenir"/>
              <a:sym typeface="Avenir"/>
            </a:endParaRPr>
          </a:p>
          <a:p>
            <a:pPr indent="-211455" lvl="0" marL="228600" rtl="0" algn="l">
              <a:spcBef>
                <a:spcPts val="1000"/>
              </a:spcBef>
              <a:spcAft>
                <a:spcPts val="0"/>
              </a:spcAft>
              <a:buSzPct val="64285"/>
              <a:buFont typeface="Avenir"/>
              <a:buChar char="•"/>
            </a:pPr>
            <a:r>
              <a:rPr lang="en-US">
                <a:latin typeface="Avenir"/>
                <a:ea typeface="Avenir"/>
                <a:cs typeface="Avenir"/>
                <a:sym typeface="Avenir"/>
              </a:rPr>
              <a:t>Unlike search engines, which can parse basic keywords and return a list of related documents that may or may not be relevant, Watson can understand questions posed in natural language and return answers that directly answer the question.</a:t>
            </a:r>
            <a:endParaRPr>
              <a:latin typeface="Avenir"/>
              <a:ea typeface="Avenir"/>
              <a:cs typeface="Avenir"/>
              <a:sym typeface="Avenir"/>
            </a:endParaRPr>
          </a:p>
          <a:p>
            <a:pPr indent="0" lvl="0" marL="0" rtl="0" algn="l">
              <a:lnSpc>
                <a:spcPct val="90000"/>
              </a:lnSpc>
              <a:spcBef>
                <a:spcPts val="1000"/>
              </a:spcBef>
              <a:spcAft>
                <a:spcPts val="0"/>
              </a:spcAft>
              <a:buClr>
                <a:schemeClr val="dk1"/>
              </a:buClr>
              <a:buSzPct val="100000"/>
              <a:buNone/>
            </a:pPr>
            <a:r>
              <a:t/>
            </a:r>
            <a:endParaRPr>
              <a:latin typeface="Avenir"/>
              <a:ea typeface="Avenir"/>
              <a:cs typeface="Avenir"/>
              <a:sym typeface="Avenir"/>
            </a:endParaRPr>
          </a:p>
        </p:txBody>
      </p:sp>
      <p:sp>
        <p:nvSpPr>
          <p:cNvPr id="304" name="Google Shape;304;g363467604ba_0_15"/>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05" name="Google Shape;305;g363467604ba_0_15"/>
          <p:cNvPicPr preferRelativeResize="0"/>
          <p:nvPr/>
        </p:nvPicPr>
        <p:blipFill>
          <a:blip r:embed="rId3">
            <a:alphaModFix/>
          </a:blip>
          <a:stretch>
            <a:fillRect/>
          </a:stretch>
        </p:blipFill>
        <p:spPr>
          <a:xfrm>
            <a:off x="7396876" y="2257050"/>
            <a:ext cx="4605900" cy="2590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306" name="Google Shape;306;g363467604ba_0_15"/>
          <p:cNvPicPr preferRelativeResize="0"/>
          <p:nvPr/>
        </p:nvPicPr>
        <p:blipFill>
          <a:blip r:embed="rId4">
            <a:alphaModFix/>
          </a:blip>
          <a:stretch>
            <a:fillRect/>
          </a:stretch>
        </p:blipFill>
        <p:spPr>
          <a:xfrm>
            <a:off x="1277575" y="268462"/>
            <a:ext cx="1527725" cy="14223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1" name="Shape 311"/>
        <p:cNvGrpSpPr/>
        <p:nvPr/>
      </p:nvGrpSpPr>
      <p:grpSpPr>
        <a:xfrm>
          <a:off x="0" y="0"/>
          <a:ext cx="0" cy="0"/>
          <a:chOff x="0" y="0"/>
          <a:chExt cx="0" cy="0"/>
        </a:xfrm>
      </p:grpSpPr>
      <p:sp>
        <p:nvSpPr>
          <p:cNvPr id="312" name="Google Shape;312;g363467604ba_0_24"/>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Man vs Machine AI in Games– Go 2016</a:t>
            </a:r>
            <a:endParaRPr/>
          </a:p>
        </p:txBody>
      </p:sp>
      <p:sp>
        <p:nvSpPr>
          <p:cNvPr id="313" name="Google Shape;313;g363467604ba_0_24"/>
          <p:cNvSpPr txBox="1"/>
          <p:nvPr>
            <p:ph idx="1" type="body"/>
          </p:nvPr>
        </p:nvSpPr>
        <p:spPr>
          <a:xfrm>
            <a:off x="828250" y="1872150"/>
            <a:ext cx="6029700" cy="4351200"/>
          </a:xfrm>
          <a:prstGeom prst="rect">
            <a:avLst/>
          </a:prstGeom>
          <a:noFill/>
          <a:ln>
            <a:noFill/>
          </a:ln>
        </p:spPr>
        <p:txBody>
          <a:bodyPr anchorCtr="0" anchor="t" bIns="45700" lIns="91425" spcFirstLastPara="1" rIns="91425" wrap="square" tIns="45700">
            <a:normAutofit fontScale="85000" lnSpcReduction="20000"/>
          </a:bodyPr>
          <a:lstStyle/>
          <a:p>
            <a:pPr indent="-265430" lvl="0" marL="228600" rtl="0" algn="l">
              <a:spcBef>
                <a:spcPts val="1000"/>
              </a:spcBef>
              <a:spcAft>
                <a:spcPts val="0"/>
              </a:spcAft>
              <a:buSzPct val="100000"/>
              <a:buChar char="•"/>
            </a:pPr>
            <a:r>
              <a:rPr lang="en-US">
                <a:latin typeface="Avenir"/>
                <a:ea typeface="Avenir"/>
                <a:cs typeface="Avenir"/>
                <a:sym typeface="Avenir"/>
              </a:rPr>
              <a:t>“I feel like his moves were from an alien intelligence.” - Lee Sedol</a:t>
            </a:r>
            <a:endParaRPr>
              <a:latin typeface="Avenir"/>
              <a:ea typeface="Avenir"/>
              <a:cs typeface="Avenir"/>
              <a:sym typeface="Avenir"/>
            </a:endParaRPr>
          </a:p>
          <a:p>
            <a:pPr indent="-265430" lvl="0" marL="228600" rtl="0" algn="l">
              <a:spcBef>
                <a:spcPts val="1000"/>
              </a:spcBef>
              <a:spcAft>
                <a:spcPts val="0"/>
              </a:spcAft>
              <a:buSzPct val="100000"/>
              <a:buChar char="•"/>
            </a:pPr>
            <a:r>
              <a:rPr lang="en-US">
                <a:latin typeface="Avenir"/>
                <a:ea typeface="Avenir"/>
                <a:cs typeface="Avenir"/>
                <a:sym typeface="Avenir"/>
              </a:rPr>
              <a:t>Go is an ancient Chinese board game with simple rules but immense complexity.</a:t>
            </a:r>
            <a:endParaRPr>
              <a:latin typeface="Avenir"/>
              <a:ea typeface="Avenir"/>
              <a:cs typeface="Avenir"/>
              <a:sym typeface="Avenir"/>
            </a:endParaRPr>
          </a:p>
          <a:p>
            <a:pPr indent="-265430" lvl="0" marL="228600" rtl="0" algn="l">
              <a:spcBef>
                <a:spcPts val="1000"/>
              </a:spcBef>
              <a:spcAft>
                <a:spcPts val="0"/>
              </a:spcAft>
              <a:buSzPct val="100000"/>
              <a:buChar char="•"/>
            </a:pPr>
            <a:r>
              <a:rPr lang="en-US">
                <a:latin typeface="Avenir"/>
                <a:ea typeface="Avenir"/>
                <a:cs typeface="Avenir"/>
                <a:sym typeface="Avenir"/>
              </a:rPr>
              <a:t>The board is 19x19 (vs. chess’s 8x8), and the number of possible positions is estimated at 10¹⁷⁰, vastly more than chess (~10⁴⁷).</a:t>
            </a:r>
            <a:endParaRPr>
              <a:latin typeface="Avenir"/>
              <a:ea typeface="Avenir"/>
              <a:cs typeface="Avenir"/>
              <a:sym typeface="Avenir"/>
            </a:endParaRPr>
          </a:p>
          <a:p>
            <a:pPr indent="-147955" lvl="0" marL="228600" rtl="0" algn="l">
              <a:lnSpc>
                <a:spcPct val="90000"/>
              </a:lnSpc>
              <a:spcBef>
                <a:spcPts val="1000"/>
              </a:spcBef>
              <a:spcAft>
                <a:spcPts val="0"/>
              </a:spcAft>
              <a:buSzPct val="64285"/>
              <a:buFont typeface="Avenir"/>
              <a:buChar char="•"/>
            </a:pPr>
            <a:r>
              <a:rPr lang="en-US">
                <a:latin typeface="Avenir"/>
                <a:ea typeface="Avenir"/>
                <a:cs typeface="Avenir"/>
                <a:sym typeface="Avenir"/>
              </a:rPr>
              <a:t>In 2016, Google DeepMind’s AlphaGo became the first AI to defeat a professional Go player, Lee Sedol, 4-1</a:t>
            </a:r>
            <a:endParaRPr>
              <a:latin typeface="Avenir"/>
              <a:ea typeface="Avenir"/>
              <a:cs typeface="Avenir"/>
              <a:sym typeface="Avenir"/>
            </a:endParaRPr>
          </a:p>
          <a:p>
            <a:pPr indent="-147955" lvl="0" marL="228600" rtl="0" algn="l">
              <a:lnSpc>
                <a:spcPct val="90000"/>
              </a:lnSpc>
              <a:spcBef>
                <a:spcPts val="1000"/>
              </a:spcBef>
              <a:spcAft>
                <a:spcPts val="0"/>
              </a:spcAft>
              <a:buSzPct val="64285"/>
              <a:buFont typeface="Avenir"/>
              <a:buChar char="•"/>
            </a:pPr>
            <a:r>
              <a:rPr lang="en-US">
                <a:latin typeface="Avenir"/>
                <a:ea typeface="Avenir"/>
                <a:cs typeface="Avenir"/>
                <a:sym typeface="Avenir"/>
              </a:rPr>
              <a:t>Neural networks trained on millions of human games to predict moves.</a:t>
            </a:r>
            <a:endParaRPr>
              <a:latin typeface="Avenir"/>
              <a:ea typeface="Avenir"/>
              <a:cs typeface="Avenir"/>
              <a:sym typeface="Avenir"/>
            </a:endParaRPr>
          </a:p>
        </p:txBody>
      </p:sp>
      <p:sp>
        <p:nvSpPr>
          <p:cNvPr id="314" name="Google Shape;314;g363467604ba_0_24"/>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15" name="Google Shape;315;g363467604ba_0_24"/>
          <p:cNvPicPr preferRelativeResize="0"/>
          <p:nvPr/>
        </p:nvPicPr>
        <p:blipFill>
          <a:blip r:embed="rId3">
            <a:alphaModFix/>
          </a:blip>
          <a:stretch>
            <a:fillRect/>
          </a:stretch>
        </p:blipFill>
        <p:spPr>
          <a:xfrm>
            <a:off x="6936500" y="2371251"/>
            <a:ext cx="5047800" cy="25239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316" name="Google Shape;316;g363467604ba_0_24"/>
          <p:cNvPicPr preferRelativeResize="0"/>
          <p:nvPr/>
        </p:nvPicPr>
        <p:blipFill rotWithShape="1">
          <a:blip r:embed="rId4">
            <a:alphaModFix/>
          </a:blip>
          <a:srcRect b="0" l="0" r="71422" t="0"/>
          <a:stretch/>
        </p:blipFill>
        <p:spPr>
          <a:xfrm>
            <a:off x="1240175" y="328975"/>
            <a:ext cx="1425300" cy="13257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1" name="Shape 321"/>
        <p:cNvGrpSpPr/>
        <p:nvPr/>
      </p:nvGrpSpPr>
      <p:grpSpPr>
        <a:xfrm>
          <a:off x="0" y="0"/>
          <a:ext cx="0" cy="0"/>
          <a:chOff x="0" y="0"/>
          <a:chExt cx="0" cy="0"/>
        </a:xfrm>
      </p:grpSpPr>
      <p:sp>
        <p:nvSpPr>
          <p:cNvPr id="322" name="Google Shape;322;p14"/>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Deep Learning</a:t>
            </a:r>
            <a:r>
              <a:rPr lang="en-US">
                <a:latin typeface="Avenir"/>
                <a:ea typeface="Avenir"/>
                <a:cs typeface="Avenir"/>
                <a:sym typeface="Avenir"/>
              </a:rPr>
              <a:t> – 2010’s</a:t>
            </a:r>
            <a:endParaRPr/>
          </a:p>
        </p:txBody>
      </p:sp>
      <p:sp>
        <p:nvSpPr>
          <p:cNvPr id="323" name="Google Shape;323;p14"/>
          <p:cNvSpPr txBox="1"/>
          <p:nvPr>
            <p:ph idx="1" type="body"/>
          </p:nvPr>
        </p:nvSpPr>
        <p:spPr>
          <a:xfrm>
            <a:off x="349525" y="1872150"/>
            <a:ext cx="6713400" cy="4889400"/>
          </a:xfrm>
          <a:prstGeom prst="rect">
            <a:avLst/>
          </a:prstGeom>
          <a:noFill/>
          <a:ln>
            <a:noFill/>
          </a:ln>
        </p:spPr>
        <p:txBody>
          <a:bodyPr anchorCtr="0" anchor="t" bIns="45700" lIns="91425" spcFirstLastPara="1" rIns="91425" wrap="square" tIns="45700">
            <a:normAutofit lnSpcReduction="20000"/>
          </a:bodyPr>
          <a:lstStyle/>
          <a:p>
            <a:pPr indent="-292100" lvl="0" marL="228600" rtl="0" algn="l">
              <a:spcBef>
                <a:spcPts val="0"/>
              </a:spcBef>
              <a:spcAft>
                <a:spcPts val="0"/>
              </a:spcAft>
              <a:buSzPts val="2800"/>
              <a:buChar char="•"/>
            </a:pPr>
            <a:r>
              <a:rPr lang="en-US"/>
              <a:t>In 2012 Alex Krizhevsky, Ilya Sutskever, and Geoffrey E. Hinton </a:t>
            </a:r>
            <a:r>
              <a:rPr lang="en-US"/>
              <a:t>release</a:t>
            </a:r>
            <a:r>
              <a:rPr lang="en-US"/>
              <a:t> AlexNet which was trained to classify images</a:t>
            </a:r>
            <a:endParaRPr/>
          </a:p>
          <a:p>
            <a:pPr indent="-292100" lvl="0" marL="228600" rtl="0" algn="l">
              <a:spcBef>
                <a:spcPts val="0"/>
              </a:spcBef>
              <a:spcAft>
                <a:spcPts val="0"/>
              </a:spcAft>
              <a:buSzPts val="2800"/>
              <a:buChar char="•"/>
            </a:pPr>
            <a:r>
              <a:rPr lang="en-US"/>
              <a:t>In 2011 the Top-5 Error rate for the dataset was ~26% AlexNet cut the Top-5 Error Rate to ~18%</a:t>
            </a:r>
            <a:endParaRPr/>
          </a:p>
          <a:p>
            <a:pPr indent="-292100" lvl="0" marL="228600" rtl="0" algn="l">
              <a:spcBef>
                <a:spcPts val="0"/>
              </a:spcBef>
              <a:spcAft>
                <a:spcPts val="0"/>
              </a:spcAft>
              <a:buSzPts val="2800"/>
              <a:buChar char="•"/>
            </a:pPr>
            <a:r>
              <a:rPr lang="en-US"/>
              <a:t>Deep, multi-layered CNNs outperformed shallow networks—hierarchical pattern learning at scale</a:t>
            </a:r>
            <a:endParaRPr/>
          </a:p>
          <a:p>
            <a:pPr indent="-228600" lvl="0" marL="228600" rtl="0" algn="l">
              <a:spcBef>
                <a:spcPts val="0"/>
              </a:spcBef>
              <a:spcAft>
                <a:spcPts val="0"/>
              </a:spcAft>
              <a:buSzPts val="1800"/>
              <a:buChar char="•"/>
            </a:pPr>
            <a:r>
              <a:rPr lang="en-US"/>
              <a:t>Utilize several new ideas in AI:</a:t>
            </a:r>
            <a:endParaRPr/>
          </a:p>
          <a:p>
            <a:pPr indent="-228600" lvl="1" marL="685800" rtl="0" algn="l">
              <a:spcBef>
                <a:spcPts val="0"/>
              </a:spcBef>
              <a:spcAft>
                <a:spcPts val="0"/>
              </a:spcAft>
              <a:buSzPts val="1800"/>
              <a:buChar char="•"/>
            </a:pPr>
            <a:r>
              <a:rPr lang="en-US"/>
              <a:t>GPU </a:t>
            </a:r>
            <a:r>
              <a:rPr lang="en-US"/>
              <a:t>Training</a:t>
            </a:r>
            <a:r>
              <a:rPr lang="en-US"/>
              <a:t> to speed up training time</a:t>
            </a:r>
            <a:endParaRPr/>
          </a:p>
          <a:p>
            <a:pPr indent="-228600" lvl="1" marL="685800" rtl="0" algn="l">
              <a:spcBef>
                <a:spcPts val="0"/>
              </a:spcBef>
              <a:spcAft>
                <a:spcPts val="0"/>
              </a:spcAft>
              <a:buSzPts val="1800"/>
              <a:buChar char="•"/>
            </a:pPr>
            <a:r>
              <a:rPr lang="en-US"/>
              <a:t>ReLu Activation function</a:t>
            </a:r>
            <a:endParaRPr/>
          </a:p>
          <a:p>
            <a:pPr indent="-228600" lvl="1" marL="685800" rtl="0" algn="l">
              <a:spcBef>
                <a:spcPts val="0"/>
              </a:spcBef>
              <a:spcAft>
                <a:spcPts val="0"/>
              </a:spcAft>
              <a:buSzPts val="1800"/>
              <a:buChar char="•"/>
            </a:pPr>
            <a:r>
              <a:rPr lang="en-US"/>
              <a:t>Model Normalization (Dropout Layers and Pooling)</a:t>
            </a:r>
            <a:endParaRPr/>
          </a:p>
        </p:txBody>
      </p:sp>
      <p:sp>
        <p:nvSpPr>
          <p:cNvPr id="324" name="Google Shape;324;p14"/>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25" name="Google Shape;325;p14"/>
          <p:cNvPicPr preferRelativeResize="0"/>
          <p:nvPr/>
        </p:nvPicPr>
        <p:blipFill rotWithShape="1">
          <a:blip r:embed="rId3">
            <a:alphaModFix/>
          </a:blip>
          <a:srcRect b="0" l="2018" r="0" t="0"/>
          <a:stretch/>
        </p:blipFill>
        <p:spPr>
          <a:xfrm>
            <a:off x="7062900" y="1872150"/>
            <a:ext cx="5020500" cy="3652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326" name="Google Shape;326;p14"/>
          <p:cNvPicPr preferRelativeResize="0"/>
          <p:nvPr/>
        </p:nvPicPr>
        <p:blipFill rotWithShape="1">
          <a:blip r:embed="rId4">
            <a:alphaModFix/>
          </a:blip>
          <a:srcRect b="30867" l="28133" r="30686" t="0"/>
          <a:stretch/>
        </p:blipFill>
        <p:spPr>
          <a:xfrm>
            <a:off x="1086125" y="308520"/>
            <a:ext cx="1523700" cy="14388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1" name="Shape 331"/>
        <p:cNvGrpSpPr/>
        <p:nvPr/>
      </p:nvGrpSpPr>
      <p:grpSpPr>
        <a:xfrm>
          <a:off x="0" y="0"/>
          <a:ext cx="0" cy="0"/>
          <a:chOff x="0" y="0"/>
          <a:chExt cx="0" cy="0"/>
        </a:xfrm>
      </p:grpSpPr>
      <p:sp>
        <p:nvSpPr>
          <p:cNvPr id="332" name="Google Shape;332;p15"/>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Transformer – Late 2010’s</a:t>
            </a:r>
            <a:endParaRPr/>
          </a:p>
        </p:txBody>
      </p:sp>
      <p:sp>
        <p:nvSpPr>
          <p:cNvPr id="333" name="Google Shape;333;p15"/>
          <p:cNvSpPr txBox="1"/>
          <p:nvPr>
            <p:ph idx="1" type="body"/>
          </p:nvPr>
        </p:nvSpPr>
        <p:spPr>
          <a:xfrm>
            <a:off x="828250" y="1872150"/>
            <a:ext cx="6981600" cy="4751100"/>
          </a:xfrm>
          <a:prstGeom prst="rect">
            <a:avLst/>
          </a:prstGeom>
          <a:noFill/>
          <a:ln>
            <a:noFill/>
          </a:ln>
        </p:spPr>
        <p:txBody>
          <a:bodyPr anchorCtr="0" anchor="t" bIns="45700" lIns="91425" spcFirstLastPara="1" rIns="91425" wrap="square" tIns="45700">
            <a:normAutofit fontScale="92500" lnSpcReduction="20000"/>
          </a:bodyPr>
          <a:lstStyle/>
          <a:p>
            <a:pPr indent="-278765" lvl="0" marL="228600" rtl="0" algn="l">
              <a:spcBef>
                <a:spcPts val="0"/>
              </a:spcBef>
              <a:spcAft>
                <a:spcPts val="0"/>
              </a:spcAft>
              <a:buSzPct val="100000"/>
              <a:buChar char="•"/>
            </a:pPr>
            <a:r>
              <a:rPr lang="en-US">
                <a:latin typeface="Avenir"/>
                <a:ea typeface="Avenir"/>
                <a:cs typeface="Avenir"/>
                <a:sym typeface="Avenir"/>
              </a:rPr>
              <a:t>A transformer type of AI model that reads and understands language (or images) by focusing on important parts of the input.</a:t>
            </a:r>
            <a:endParaRPr>
              <a:latin typeface="Avenir"/>
              <a:ea typeface="Avenir"/>
              <a:cs typeface="Avenir"/>
              <a:sym typeface="Avenir"/>
            </a:endParaRPr>
          </a:p>
          <a:p>
            <a:pPr indent="0" lvl="0" marL="228600" rtl="0" algn="l">
              <a:spcBef>
                <a:spcPts val="0"/>
              </a:spcBef>
              <a:spcAft>
                <a:spcPts val="0"/>
              </a:spcAft>
              <a:buNone/>
            </a:pPr>
            <a:r>
              <a:t/>
            </a:r>
            <a:endParaRPr>
              <a:latin typeface="Avenir"/>
              <a:ea typeface="Avenir"/>
              <a:cs typeface="Avenir"/>
              <a:sym typeface="Avenir"/>
            </a:endParaRPr>
          </a:p>
          <a:p>
            <a:pPr indent="-278765" lvl="0" marL="228600" rtl="0" algn="l">
              <a:spcBef>
                <a:spcPts val="0"/>
              </a:spcBef>
              <a:spcAft>
                <a:spcPts val="0"/>
              </a:spcAft>
              <a:buSzPct val="100000"/>
              <a:buChar char="•"/>
            </a:pPr>
            <a:r>
              <a:rPr lang="en-US">
                <a:latin typeface="Avenir"/>
                <a:ea typeface="Avenir"/>
                <a:cs typeface="Avenir"/>
                <a:sym typeface="Avenir"/>
              </a:rPr>
              <a:t>It uses something called “attention” to decide what to pay attention to—just like how we focus on key words when reading.</a:t>
            </a:r>
            <a:endParaRPr>
              <a:latin typeface="Avenir"/>
              <a:ea typeface="Avenir"/>
              <a:cs typeface="Avenir"/>
              <a:sym typeface="Avenir"/>
            </a:endParaRPr>
          </a:p>
          <a:p>
            <a:pPr indent="0" lvl="0" marL="228600" rtl="0" algn="l">
              <a:spcBef>
                <a:spcPts val="0"/>
              </a:spcBef>
              <a:spcAft>
                <a:spcPts val="0"/>
              </a:spcAft>
              <a:buNone/>
            </a:pPr>
            <a:r>
              <a:t/>
            </a:r>
            <a:endParaRPr>
              <a:latin typeface="Avenir"/>
              <a:ea typeface="Avenir"/>
              <a:cs typeface="Avenir"/>
              <a:sym typeface="Avenir"/>
            </a:endParaRPr>
          </a:p>
          <a:p>
            <a:pPr indent="-156527" lvl="0" marL="228600" rtl="0" algn="l">
              <a:lnSpc>
                <a:spcPct val="90000"/>
              </a:lnSpc>
              <a:spcBef>
                <a:spcPts val="0"/>
              </a:spcBef>
              <a:spcAft>
                <a:spcPts val="0"/>
              </a:spcAft>
              <a:buSzPct val="64285"/>
              <a:buFont typeface="Avenir"/>
              <a:buChar char="•"/>
            </a:pPr>
            <a:r>
              <a:rPr lang="en-US">
                <a:latin typeface="Avenir"/>
                <a:ea typeface="Avenir"/>
                <a:cs typeface="Avenir"/>
                <a:sym typeface="Avenir"/>
              </a:rPr>
              <a:t>First proposed by a team at Google in a paper called Attention is All You Need</a:t>
            </a:r>
            <a:endParaRPr>
              <a:latin typeface="Avenir"/>
              <a:ea typeface="Avenir"/>
              <a:cs typeface="Avenir"/>
              <a:sym typeface="Avenir"/>
            </a:endParaRPr>
          </a:p>
          <a:p>
            <a:pPr indent="0" lvl="0" marL="228600" rtl="0" algn="l">
              <a:lnSpc>
                <a:spcPct val="90000"/>
              </a:lnSpc>
              <a:spcBef>
                <a:spcPts val="0"/>
              </a:spcBef>
              <a:spcAft>
                <a:spcPts val="0"/>
              </a:spcAft>
              <a:buNone/>
            </a:pPr>
            <a:r>
              <a:t/>
            </a:r>
            <a:endParaRPr>
              <a:latin typeface="Avenir"/>
              <a:ea typeface="Avenir"/>
              <a:cs typeface="Avenir"/>
              <a:sym typeface="Avenir"/>
            </a:endParaRPr>
          </a:p>
          <a:p>
            <a:pPr indent="-156527" lvl="0" marL="228600" rtl="0" algn="l">
              <a:lnSpc>
                <a:spcPct val="90000"/>
              </a:lnSpc>
              <a:spcBef>
                <a:spcPts val="0"/>
              </a:spcBef>
              <a:spcAft>
                <a:spcPts val="0"/>
              </a:spcAft>
              <a:buSzPct val="64285"/>
              <a:buFont typeface="Avenir"/>
              <a:buChar char="•"/>
            </a:pPr>
            <a:r>
              <a:rPr lang="en-US">
                <a:latin typeface="Avenir"/>
                <a:ea typeface="Avenir"/>
                <a:cs typeface="Avenir"/>
                <a:sym typeface="Avenir"/>
              </a:rPr>
              <a:t>This team was trying to figure out how to make language translation models faster, more accurate, and better at handling long sentences?</a:t>
            </a:r>
            <a:endParaRPr>
              <a:latin typeface="Avenir"/>
              <a:ea typeface="Avenir"/>
              <a:cs typeface="Avenir"/>
              <a:sym typeface="Avenir"/>
            </a:endParaRPr>
          </a:p>
        </p:txBody>
      </p:sp>
      <p:sp>
        <p:nvSpPr>
          <p:cNvPr id="334" name="Google Shape;334;p15"/>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35" name="Google Shape;335;p15"/>
          <p:cNvPicPr preferRelativeResize="0"/>
          <p:nvPr/>
        </p:nvPicPr>
        <p:blipFill rotWithShape="1">
          <a:blip r:embed="rId3">
            <a:alphaModFix/>
          </a:blip>
          <a:srcRect b="0" l="0" r="8366" t="0"/>
          <a:stretch/>
        </p:blipFill>
        <p:spPr>
          <a:xfrm>
            <a:off x="7809800" y="2231476"/>
            <a:ext cx="4224300" cy="3493200"/>
          </a:xfrm>
          <a:prstGeom prst="roundRect">
            <a:avLst>
              <a:gd fmla="val 16667" name="adj"/>
            </a:avLst>
          </a:prstGeom>
          <a:noFill/>
          <a:ln>
            <a:noFill/>
          </a:ln>
        </p:spPr>
      </p:pic>
      <p:pic>
        <p:nvPicPr>
          <p:cNvPr id="336" name="Google Shape;336;p15"/>
          <p:cNvPicPr preferRelativeResize="0"/>
          <p:nvPr/>
        </p:nvPicPr>
        <p:blipFill rotWithShape="1">
          <a:blip r:embed="rId4">
            <a:alphaModFix/>
          </a:blip>
          <a:srcRect b="0" l="-1776" r="4689" t="0"/>
          <a:stretch/>
        </p:blipFill>
        <p:spPr>
          <a:xfrm>
            <a:off x="1196375" y="451825"/>
            <a:ext cx="1491600" cy="11523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1" name="Shape 341"/>
        <p:cNvGrpSpPr/>
        <p:nvPr/>
      </p:nvGrpSpPr>
      <p:grpSpPr>
        <a:xfrm>
          <a:off x="0" y="0"/>
          <a:ext cx="0" cy="0"/>
          <a:chOff x="0" y="0"/>
          <a:chExt cx="0" cy="0"/>
        </a:xfrm>
      </p:grpSpPr>
      <p:sp>
        <p:nvSpPr>
          <p:cNvPr id="342" name="Google Shape;342;g3714333ab6c_0_2"/>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Large </a:t>
            </a:r>
            <a:r>
              <a:rPr lang="en-US">
                <a:latin typeface="Avenir"/>
                <a:ea typeface="Avenir"/>
                <a:cs typeface="Avenir"/>
                <a:sym typeface="Avenir"/>
              </a:rPr>
              <a:t>Language</a:t>
            </a:r>
            <a:r>
              <a:rPr lang="en-US">
                <a:latin typeface="Avenir"/>
                <a:ea typeface="Avenir"/>
                <a:cs typeface="Avenir"/>
                <a:sym typeface="Avenir"/>
              </a:rPr>
              <a:t> Model – 2020’s</a:t>
            </a:r>
            <a:endParaRPr/>
          </a:p>
        </p:txBody>
      </p:sp>
      <p:sp>
        <p:nvSpPr>
          <p:cNvPr id="343" name="Google Shape;343;g3714333ab6c_0_2"/>
          <p:cNvSpPr txBox="1"/>
          <p:nvPr>
            <p:ph idx="1" type="body"/>
          </p:nvPr>
        </p:nvSpPr>
        <p:spPr>
          <a:xfrm>
            <a:off x="828261" y="1872146"/>
            <a:ext cx="7798800" cy="4351200"/>
          </a:xfrm>
          <a:prstGeom prst="rect">
            <a:avLst/>
          </a:prstGeom>
          <a:noFill/>
          <a:ln>
            <a:noFill/>
          </a:ln>
        </p:spPr>
        <p:txBody>
          <a:bodyPr anchorCtr="0" anchor="t" bIns="45700" lIns="91425" spcFirstLastPara="1" rIns="91425" wrap="square" tIns="45700">
            <a:normAutofit fontScale="92500" lnSpcReduction="20000"/>
          </a:bodyPr>
          <a:lstStyle/>
          <a:p>
            <a:pPr indent="-278765" lvl="0" marL="228600" rtl="0" algn="l">
              <a:spcBef>
                <a:spcPts val="0"/>
              </a:spcBef>
              <a:spcAft>
                <a:spcPts val="0"/>
              </a:spcAft>
              <a:buSzPct val="100000"/>
              <a:buChar char="•"/>
            </a:pPr>
            <a:r>
              <a:rPr lang="en-US">
                <a:latin typeface="Avenir"/>
                <a:ea typeface="Avenir"/>
                <a:cs typeface="Avenir"/>
                <a:sym typeface="Avenir"/>
              </a:rPr>
              <a:t>A Large Language Model (LLM) is a type of AI trained on huge amounts of text to generate and understand human-like language.</a:t>
            </a:r>
            <a:endParaRPr>
              <a:latin typeface="Avenir"/>
              <a:ea typeface="Avenir"/>
              <a:cs typeface="Avenir"/>
              <a:sym typeface="Avenir"/>
            </a:endParaRPr>
          </a:p>
          <a:p>
            <a:pPr indent="0" lvl="0" marL="228600" rtl="0" algn="l">
              <a:spcBef>
                <a:spcPts val="0"/>
              </a:spcBef>
              <a:spcAft>
                <a:spcPts val="0"/>
              </a:spcAft>
              <a:buNone/>
            </a:pPr>
            <a:r>
              <a:t/>
            </a:r>
            <a:endParaRPr>
              <a:latin typeface="Avenir"/>
              <a:ea typeface="Avenir"/>
              <a:cs typeface="Avenir"/>
              <a:sym typeface="Avenir"/>
            </a:endParaRPr>
          </a:p>
          <a:p>
            <a:pPr indent="-278765" lvl="0" marL="228600" rtl="0" algn="l">
              <a:spcBef>
                <a:spcPts val="0"/>
              </a:spcBef>
              <a:spcAft>
                <a:spcPts val="0"/>
              </a:spcAft>
              <a:buSzPct val="100000"/>
              <a:buChar char="•"/>
            </a:pPr>
            <a:r>
              <a:rPr lang="en-US">
                <a:latin typeface="Avenir"/>
                <a:ea typeface="Avenir"/>
                <a:cs typeface="Avenir"/>
                <a:sym typeface="Avenir"/>
              </a:rPr>
              <a:t>It learns to predict the next word in a sentence, enabling it to answer questions, write stories, translate, and more</a:t>
            </a:r>
            <a:endParaRPr>
              <a:latin typeface="Avenir"/>
              <a:ea typeface="Avenir"/>
              <a:cs typeface="Avenir"/>
              <a:sym typeface="Avenir"/>
            </a:endParaRPr>
          </a:p>
          <a:p>
            <a:pPr indent="0" lvl="0" marL="228600" rtl="0" algn="l">
              <a:spcBef>
                <a:spcPts val="0"/>
              </a:spcBef>
              <a:spcAft>
                <a:spcPts val="0"/>
              </a:spcAft>
              <a:buNone/>
            </a:pPr>
            <a:r>
              <a:t/>
            </a:r>
            <a:endParaRPr>
              <a:latin typeface="Avenir"/>
              <a:ea typeface="Avenir"/>
              <a:cs typeface="Avenir"/>
              <a:sym typeface="Avenir"/>
            </a:endParaRPr>
          </a:p>
          <a:p>
            <a:pPr indent="-220027" lvl="0" marL="228600" rtl="0" algn="l">
              <a:spcBef>
                <a:spcPts val="0"/>
              </a:spcBef>
              <a:spcAft>
                <a:spcPts val="0"/>
              </a:spcAft>
              <a:buSzPct val="64285"/>
              <a:buFont typeface="Avenir"/>
              <a:buChar char="•"/>
            </a:pPr>
            <a:r>
              <a:rPr lang="en-US">
                <a:latin typeface="Avenir"/>
                <a:ea typeface="Avenir"/>
                <a:cs typeface="Avenir"/>
                <a:sym typeface="Avenir"/>
              </a:rPr>
              <a:t>GPT-1 (2018)</a:t>
            </a:r>
            <a:endParaRPr>
              <a:latin typeface="Avenir"/>
              <a:ea typeface="Avenir"/>
              <a:cs typeface="Avenir"/>
              <a:sym typeface="Avenir"/>
            </a:endParaRPr>
          </a:p>
          <a:p>
            <a:pPr indent="-220027" lvl="0" marL="228600" rtl="0" algn="l">
              <a:spcBef>
                <a:spcPts val="0"/>
              </a:spcBef>
              <a:spcAft>
                <a:spcPts val="0"/>
              </a:spcAft>
              <a:buSzPct val="64285"/>
              <a:buFont typeface="Avenir"/>
              <a:buChar char="•"/>
            </a:pPr>
            <a:r>
              <a:rPr lang="en-US">
                <a:latin typeface="Avenir"/>
                <a:ea typeface="Avenir"/>
                <a:cs typeface="Avenir"/>
                <a:sym typeface="Avenir"/>
              </a:rPr>
              <a:t>GPT-2 (2019)</a:t>
            </a:r>
            <a:endParaRPr>
              <a:latin typeface="Avenir"/>
              <a:ea typeface="Avenir"/>
              <a:cs typeface="Avenir"/>
              <a:sym typeface="Avenir"/>
            </a:endParaRPr>
          </a:p>
          <a:p>
            <a:pPr indent="-220027" lvl="0" marL="228600" rtl="0" algn="l">
              <a:spcBef>
                <a:spcPts val="0"/>
              </a:spcBef>
              <a:spcAft>
                <a:spcPts val="0"/>
              </a:spcAft>
              <a:buSzPct val="64285"/>
              <a:buFont typeface="Avenir"/>
              <a:buChar char="•"/>
            </a:pPr>
            <a:r>
              <a:rPr lang="en-US">
                <a:latin typeface="Avenir"/>
                <a:ea typeface="Avenir"/>
                <a:cs typeface="Avenir"/>
                <a:sym typeface="Avenir"/>
              </a:rPr>
              <a:t>GPT-3 (2020)</a:t>
            </a:r>
            <a:endParaRPr>
              <a:latin typeface="Avenir"/>
              <a:ea typeface="Avenir"/>
              <a:cs typeface="Avenir"/>
              <a:sym typeface="Avenir"/>
            </a:endParaRPr>
          </a:p>
          <a:p>
            <a:pPr indent="-220027" lvl="0" marL="228600" rtl="0" algn="l">
              <a:spcBef>
                <a:spcPts val="0"/>
              </a:spcBef>
              <a:spcAft>
                <a:spcPts val="0"/>
              </a:spcAft>
              <a:buSzPct val="64285"/>
              <a:buFont typeface="Avenir"/>
              <a:buChar char="•"/>
            </a:pPr>
            <a:r>
              <a:rPr lang="en-US">
                <a:latin typeface="Avenir"/>
                <a:ea typeface="Avenir"/>
                <a:cs typeface="Avenir"/>
                <a:sym typeface="Avenir"/>
              </a:rPr>
              <a:t>GPT-3.5 (2022)</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220027" lvl="0" marL="228600" rtl="0" algn="l">
              <a:spcBef>
                <a:spcPts val="0"/>
              </a:spcBef>
              <a:spcAft>
                <a:spcPts val="0"/>
              </a:spcAft>
              <a:buSzPct val="64285"/>
              <a:buFont typeface="Avenir"/>
              <a:buChar char="•"/>
            </a:pPr>
            <a:r>
              <a:rPr lang="en-US">
                <a:latin typeface="Avenir"/>
                <a:ea typeface="Avenir"/>
                <a:cs typeface="Avenir"/>
                <a:sym typeface="Avenir"/>
              </a:rPr>
              <a:t>ChatGPT, </a:t>
            </a:r>
            <a:r>
              <a:rPr lang="en-US">
                <a:latin typeface="Avenir"/>
                <a:ea typeface="Avenir"/>
                <a:cs typeface="Avenir"/>
                <a:sym typeface="Avenir"/>
              </a:rPr>
              <a:t>Copilot</a:t>
            </a:r>
            <a:r>
              <a:rPr lang="en-US">
                <a:latin typeface="Avenir"/>
                <a:ea typeface="Avenir"/>
                <a:cs typeface="Avenir"/>
                <a:sym typeface="Avenir"/>
              </a:rPr>
              <a:t>, Gemini, Grok, Claude, Llama, Deepseek</a:t>
            </a:r>
            <a:endParaRPr>
              <a:latin typeface="Avenir"/>
              <a:ea typeface="Avenir"/>
              <a:cs typeface="Avenir"/>
              <a:sym typeface="Avenir"/>
            </a:endParaRPr>
          </a:p>
        </p:txBody>
      </p:sp>
      <p:sp>
        <p:nvSpPr>
          <p:cNvPr id="344" name="Google Shape;344;g3714333ab6c_0_2"/>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5" name="Google Shape;345;g3714333ab6c_0_2"/>
          <p:cNvSpPr/>
          <p:nvPr/>
        </p:nvSpPr>
        <p:spPr>
          <a:xfrm>
            <a:off x="1092676" y="391977"/>
            <a:ext cx="1541100" cy="127200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 name="Google Shape;346;g3714333ab6c_0_2"/>
          <p:cNvSpPr/>
          <p:nvPr/>
        </p:nvSpPr>
        <p:spPr>
          <a:xfrm>
            <a:off x="8896672" y="3502340"/>
            <a:ext cx="1209900" cy="1090800"/>
          </a:xfrm>
          <a:prstGeom prst="ellipse">
            <a:avLst/>
          </a:prstGeom>
          <a:blipFill rotWithShape="1">
            <a:blip r:embed="rId4">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 name="Google Shape;347;g3714333ab6c_0_2"/>
          <p:cNvSpPr/>
          <p:nvPr/>
        </p:nvSpPr>
        <p:spPr>
          <a:xfrm>
            <a:off x="8896664" y="1801661"/>
            <a:ext cx="1209900" cy="1174800"/>
          </a:xfrm>
          <a:prstGeom prst="ellipse">
            <a:avLst/>
          </a:prstGeom>
          <a:blipFill rotWithShape="1">
            <a:blip r:embed="rId5">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8" name="Google Shape;348;g3714333ab6c_0_2"/>
          <p:cNvPicPr preferRelativeResize="0"/>
          <p:nvPr/>
        </p:nvPicPr>
        <p:blipFill>
          <a:blip r:embed="rId6">
            <a:alphaModFix/>
          </a:blip>
          <a:stretch>
            <a:fillRect/>
          </a:stretch>
        </p:blipFill>
        <p:spPr>
          <a:xfrm>
            <a:off x="10376180" y="1275833"/>
            <a:ext cx="1209900" cy="1209900"/>
          </a:xfrm>
          <a:prstGeom prst="ellipse">
            <a:avLst/>
          </a:prstGeom>
          <a:noFill/>
          <a:ln>
            <a:noFill/>
          </a:ln>
          <a:effectLst>
            <a:outerShdw blurRad="57150" rotWithShape="0" algn="bl" dir="5400000" dist="19050">
              <a:srgbClr val="000000">
                <a:alpha val="50000"/>
              </a:srgbClr>
            </a:outerShdw>
          </a:effectLst>
        </p:spPr>
      </p:pic>
      <p:pic>
        <p:nvPicPr>
          <p:cNvPr id="349" name="Google Shape;349;g3714333ab6c_0_2"/>
          <p:cNvPicPr preferRelativeResize="0"/>
          <p:nvPr/>
        </p:nvPicPr>
        <p:blipFill>
          <a:blip r:embed="rId7">
            <a:alphaModFix/>
          </a:blip>
          <a:stretch>
            <a:fillRect/>
          </a:stretch>
        </p:blipFill>
        <p:spPr>
          <a:xfrm>
            <a:off x="9020525" y="5119038"/>
            <a:ext cx="1209900" cy="1104300"/>
          </a:xfrm>
          <a:prstGeom prst="ellipse">
            <a:avLst/>
          </a:prstGeom>
          <a:noFill/>
          <a:ln>
            <a:noFill/>
          </a:ln>
          <a:effectLst>
            <a:outerShdw blurRad="57150" rotWithShape="0" algn="bl" dir="5400000" dist="19050">
              <a:srgbClr val="000000">
                <a:alpha val="50000"/>
              </a:srgbClr>
            </a:outerShdw>
          </a:effectLst>
        </p:spPr>
      </p:pic>
      <p:pic>
        <p:nvPicPr>
          <p:cNvPr id="350" name="Google Shape;350;g3714333ab6c_0_2"/>
          <p:cNvPicPr preferRelativeResize="0"/>
          <p:nvPr/>
        </p:nvPicPr>
        <p:blipFill rotWithShape="1">
          <a:blip r:embed="rId8">
            <a:alphaModFix/>
          </a:blip>
          <a:srcRect b="40910" l="26442" r="61581" t="40541"/>
          <a:stretch/>
        </p:blipFill>
        <p:spPr>
          <a:xfrm>
            <a:off x="10467425" y="4475000"/>
            <a:ext cx="1209900" cy="1053900"/>
          </a:xfrm>
          <a:prstGeom prst="ellipse">
            <a:avLst/>
          </a:prstGeom>
          <a:noFill/>
          <a:ln>
            <a:noFill/>
          </a:ln>
          <a:effectLst>
            <a:outerShdw blurRad="57150" rotWithShape="0" algn="bl" dir="5400000" dist="19050">
              <a:srgbClr val="000000">
                <a:alpha val="50000"/>
              </a:srgbClr>
            </a:outerShdw>
          </a:effectLst>
        </p:spPr>
      </p:pic>
      <p:pic>
        <p:nvPicPr>
          <p:cNvPr id="351" name="Google Shape;351;g3714333ab6c_0_2"/>
          <p:cNvPicPr preferRelativeResize="0"/>
          <p:nvPr/>
        </p:nvPicPr>
        <p:blipFill>
          <a:blip r:embed="rId9">
            <a:alphaModFix/>
          </a:blip>
          <a:stretch>
            <a:fillRect/>
          </a:stretch>
        </p:blipFill>
        <p:spPr>
          <a:xfrm>
            <a:off x="10376175" y="2838774"/>
            <a:ext cx="1209900" cy="10539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6" name="Shape 356"/>
        <p:cNvGrpSpPr/>
        <p:nvPr/>
      </p:nvGrpSpPr>
      <p:grpSpPr>
        <a:xfrm>
          <a:off x="0" y="0"/>
          <a:ext cx="0" cy="0"/>
          <a:chOff x="0" y="0"/>
          <a:chExt cx="0" cy="0"/>
        </a:xfrm>
      </p:grpSpPr>
      <p:sp>
        <p:nvSpPr>
          <p:cNvPr id="357" name="Google Shape;357;p16"/>
          <p:cNvSpPr txBox="1"/>
          <p:nvPr>
            <p:ph type="title"/>
          </p:nvPr>
        </p:nvSpPr>
        <p:spPr>
          <a:xfrm>
            <a:off x="2682712" y="365063"/>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Future of AI - Road Map</a:t>
            </a:r>
            <a:endParaRPr/>
          </a:p>
        </p:txBody>
      </p:sp>
      <p:sp>
        <p:nvSpPr>
          <p:cNvPr id="358" name="Google Shape;358;p16"/>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9" name="Google Shape;359;p16"/>
          <p:cNvSpPr txBox="1"/>
          <p:nvPr>
            <p:ph idx="1" type="body"/>
          </p:nvPr>
        </p:nvSpPr>
        <p:spPr>
          <a:xfrm>
            <a:off x="1110275" y="2231475"/>
            <a:ext cx="5546700" cy="3889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Domain Specific AI</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Chain of Thought Reasoning</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AI Agents</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Cyber Physical AI</a:t>
            </a:r>
            <a:endParaRPr>
              <a:latin typeface="Avenir"/>
              <a:ea typeface="Avenir"/>
              <a:cs typeface="Avenir"/>
              <a:sym typeface="Avenir"/>
            </a:endParaRPr>
          </a:p>
          <a:p>
            <a:pPr indent="-342900" lvl="0" marL="457200" rtl="0" algn="l">
              <a:lnSpc>
                <a:spcPct val="90000"/>
              </a:lnSpc>
              <a:spcBef>
                <a:spcPts val="0"/>
              </a:spcBef>
              <a:spcAft>
                <a:spcPts val="0"/>
              </a:spcAft>
              <a:buSzPts val="1800"/>
              <a:buFont typeface="Avenir"/>
              <a:buChar char="●"/>
            </a:pPr>
            <a:r>
              <a:rPr lang="en-US">
                <a:latin typeface="Avenir"/>
                <a:ea typeface="Avenir"/>
                <a:cs typeface="Avenir"/>
                <a:sym typeface="Avenir"/>
              </a:rPr>
              <a:t>Artificial</a:t>
            </a:r>
            <a:r>
              <a:rPr lang="en-US">
                <a:latin typeface="Avenir"/>
                <a:ea typeface="Avenir"/>
                <a:cs typeface="Avenir"/>
                <a:sym typeface="Avenir"/>
              </a:rPr>
              <a:t> General Intelligence</a:t>
            </a:r>
            <a:endParaRPr>
              <a:latin typeface="Avenir"/>
              <a:ea typeface="Avenir"/>
              <a:cs typeface="Avenir"/>
              <a:sym typeface="Avenir"/>
            </a:endParaRPr>
          </a:p>
        </p:txBody>
      </p:sp>
      <p:pic>
        <p:nvPicPr>
          <p:cNvPr id="360" name="Google Shape;360;p16"/>
          <p:cNvPicPr preferRelativeResize="0"/>
          <p:nvPr/>
        </p:nvPicPr>
        <p:blipFill>
          <a:blip r:embed="rId3">
            <a:alphaModFix/>
          </a:blip>
          <a:stretch>
            <a:fillRect/>
          </a:stretch>
        </p:blipFill>
        <p:spPr>
          <a:xfrm>
            <a:off x="939425" y="365075"/>
            <a:ext cx="1523700" cy="1414200"/>
          </a:xfrm>
          <a:prstGeom prst="ellipse">
            <a:avLst/>
          </a:prstGeom>
          <a:noFill/>
          <a:ln>
            <a:noFill/>
          </a:ln>
          <a:effectLst>
            <a:outerShdw blurRad="57150" rotWithShape="0" algn="bl" dir="5400000" dist="19050">
              <a:srgbClr val="000000">
                <a:alpha val="50000"/>
              </a:srgbClr>
            </a:outerShdw>
          </a:effectLst>
        </p:spPr>
      </p:pic>
      <p:pic>
        <p:nvPicPr>
          <p:cNvPr id="361" name="Google Shape;361;p16"/>
          <p:cNvPicPr preferRelativeResize="0"/>
          <p:nvPr/>
        </p:nvPicPr>
        <p:blipFill>
          <a:blip r:embed="rId4">
            <a:alphaModFix/>
          </a:blip>
          <a:stretch>
            <a:fillRect/>
          </a:stretch>
        </p:blipFill>
        <p:spPr>
          <a:xfrm>
            <a:off x="6656950" y="2231477"/>
            <a:ext cx="5226300" cy="2986500"/>
          </a:xfrm>
          <a:prstGeom prst="roundRect">
            <a:avLst>
              <a:gd fmla="val 16667"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6" name="Shape 366"/>
        <p:cNvGrpSpPr/>
        <p:nvPr/>
      </p:nvGrpSpPr>
      <p:grpSpPr>
        <a:xfrm>
          <a:off x="0" y="0"/>
          <a:ext cx="0" cy="0"/>
          <a:chOff x="0" y="0"/>
          <a:chExt cx="0" cy="0"/>
        </a:xfrm>
      </p:grpSpPr>
      <p:sp>
        <p:nvSpPr>
          <p:cNvPr id="367" name="Google Shape;367;g363ac02c75a_1_5"/>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Future of AI - Pros and Cons</a:t>
            </a:r>
            <a:endParaRPr/>
          </a:p>
        </p:txBody>
      </p:sp>
      <p:sp>
        <p:nvSpPr>
          <p:cNvPr id="368" name="Google Shape;368;g363ac02c75a_1_5"/>
          <p:cNvSpPr txBox="1"/>
          <p:nvPr>
            <p:ph idx="1" type="body"/>
          </p:nvPr>
        </p:nvSpPr>
        <p:spPr>
          <a:xfrm>
            <a:off x="6714475" y="2562325"/>
            <a:ext cx="5415900" cy="4347000"/>
          </a:xfrm>
          <a:prstGeom prst="rect">
            <a:avLst/>
          </a:prstGeom>
          <a:noFill/>
          <a:ln>
            <a:noFill/>
          </a:ln>
        </p:spPr>
        <p:txBody>
          <a:bodyPr anchorCtr="0" anchor="t" bIns="45700" lIns="91425" spcFirstLastPara="1" rIns="91425" wrap="square" tIns="45700">
            <a:normAutofit/>
          </a:bodyPr>
          <a:lstStyle/>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P (doom) - AI Take Over</a:t>
            </a:r>
            <a:endParaRPr>
              <a:latin typeface="Avenir"/>
              <a:ea typeface="Avenir"/>
              <a:cs typeface="Avenir"/>
              <a:sym typeface="Avenir"/>
            </a:endParaRPr>
          </a:p>
          <a:p>
            <a:pPr indent="0" lvl="0" marL="228600" rtl="0" algn="l">
              <a:lnSpc>
                <a:spcPct val="90000"/>
              </a:lnSpc>
              <a:spcBef>
                <a:spcPts val="0"/>
              </a:spcBef>
              <a:spcAft>
                <a:spcPts val="0"/>
              </a:spcAft>
              <a:buNone/>
            </a:pPr>
            <a:r>
              <a:t/>
            </a:r>
            <a:endParaRPr>
              <a:latin typeface="Avenir"/>
              <a:ea typeface="Avenir"/>
              <a:cs typeface="Avenir"/>
              <a:sym typeface="Avenir"/>
            </a:endParaRPr>
          </a:p>
          <a:p>
            <a:pPr indent="-165100" lvl="0" marL="228600" marR="0" rtl="0" algn="l">
              <a:lnSpc>
                <a:spcPct val="90000"/>
              </a:lnSpc>
              <a:spcBef>
                <a:spcPts val="0"/>
              </a:spcBef>
              <a:spcAft>
                <a:spcPts val="0"/>
              </a:spcAft>
              <a:buSzPts val="1800"/>
              <a:buFont typeface="Avenir"/>
              <a:buChar char="•"/>
            </a:pPr>
            <a:r>
              <a:rPr lang="en-US">
                <a:latin typeface="Avenir"/>
                <a:ea typeface="Avenir"/>
                <a:cs typeface="Avenir"/>
                <a:sym typeface="Avenir"/>
              </a:rPr>
              <a:t>“Bad Actors Using AI for Bad Things”</a:t>
            </a:r>
            <a:endParaRPr>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Cyberattacks</a:t>
            </a:r>
            <a:endParaRPr sz="2800">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Create new weapons</a:t>
            </a:r>
            <a:endParaRPr sz="2800">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Manipulate Elections</a:t>
            </a:r>
            <a:endParaRPr>
              <a:latin typeface="Avenir"/>
              <a:ea typeface="Avenir"/>
              <a:cs typeface="Avenir"/>
              <a:sym typeface="Avenir"/>
            </a:endParaRPr>
          </a:p>
        </p:txBody>
      </p:sp>
      <p:sp>
        <p:nvSpPr>
          <p:cNvPr id="369" name="Google Shape;369;g363ac02c75a_1_5"/>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0" name="Google Shape;370;g363ac02c75a_1_5"/>
          <p:cNvSpPr txBox="1"/>
          <p:nvPr>
            <p:ph idx="1" type="body"/>
          </p:nvPr>
        </p:nvSpPr>
        <p:spPr>
          <a:xfrm>
            <a:off x="859238" y="2624725"/>
            <a:ext cx="4972800" cy="4222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spcBef>
                <a:spcPts val="0"/>
              </a:spcBef>
              <a:spcAft>
                <a:spcPts val="0"/>
              </a:spcAft>
              <a:buSzPts val="1800"/>
              <a:buFont typeface="Avenir"/>
              <a:buChar char="•"/>
            </a:pPr>
            <a:r>
              <a:rPr lang="en-US">
                <a:latin typeface="Avenir"/>
                <a:ea typeface="Avenir"/>
                <a:cs typeface="Avenir"/>
                <a:sym typeface="Avenir"/>
              </a:rPr>
              <a:t>Productivity Gains</a:t>
            </a:r>
            <a:endParaRPr>
              <a:latin typeface="Avenir"/>
              <a:ea typeface="Avenir"/>
              <a:cs typeface="Avenir"/>
              <a:sym typeface="Avenir"/>
            </a:endParaRPr>
          </a:p>
          <a:p>
            <a:pPr indent="0" lvl="0" marL="228600" rtl="0" algn="l">
              <a:spcBef>
                <a:spcPts val="0"/>
              </a:spcBef>
              <a:spcAft>
                <a:spcPts val="0"/>
              </a:spcAft>
              <a:buNone/>
            </a:pPr>
            <a:r>
              <a:t/>
            </a:r>
            <a:endParaRPr>
              <a:latin typeface="Avenir"/>
              <a:ea typeface="Avenir"/>
              <a:cs typeface="Avenir"/>
              <a:sym typeface="Avenir"/>
            </a:endParaRPr>
          </a:p>
          <a:p>
            <a:pPr indent="-165100" lvl="0" marL="228600" marR="0" rtl="0" algn="l">
              <a:lnSpc>
                <a:spcPct val="90000"/>
              </a:lnSpc>
              <a:spcBef>
                <a:spcPts val="0"/>
              </a:spcBef>
              <a:spcAft>
                <a:spcPts val="0"/>
              </a:spcAft>
              <a:buSzPts val="1800"/>
              <a:buFont typeface="Avenir"/>
              <a:buChar char="•"/>
            </a:pPr>
            <a:r>
              <a:rPr lang="en-US">
                <a:latin typeface="Avenir"/>
                <a:ea typeface="Avenir"/>
                <a:cs typeface="Avenir"/>
                <a:sym typeface="Avenir"/>
              </a:rPr>
              <a:t>Transforms Science and Medicine</a:t>
            </a:r>
            <a:endParaRPr>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Faster Drug Development</a:t>
            </a:r>
            <a:endParaRPr sz="2800">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Cross Field Expertise</a:t>
            </a:r>
            <a:endParaRPr sz="2800">
              <a:latin typeface="Avenir"/>
              <a:ea typeface="Avenir"/>
              <a:cs typeface="Avenir"/>
              <a:sym typeface="Avenir"/>
            </a:endParaRPr>
          </a:p>
          <a:p>
            <a:pPr indent="-228600" lvl="1" marL="685800" marR="0" rtl="0" algn="l">
              <a:lnSpc>
                <a:spcPct val="90000"/>
              </a:lnSpc>
              <a:spcBef>
                <a:spcPts val="0"/>
              </a:spcBef>
              <a:spcAft>
                <a:spcPts val="0"/>
              </a:spcAft>
              <a:buSzPts val="1800"/>
              <a:buFont typeface="Avenir"/>
              <a:buChar char="•"/>
            </a:pPr>
            <a:r>
              <a:rPr lang="en-US" sz="2800">
                <a:latin typeface="Avenir"/>
                <a:ea typeface="Avenir"/>
                <a:cs typeface="Avenir"/>
                <a:sym typeface="Avenir"/>
              </a:rPr>
              <a:t>Better Medical Care</a:t>
            </a:r>
            <a:endParaRPr sz="2800">
              <a:latin typeface="Avenir"/>
              <a:ea typeface="Avenir"/>
              <a:cs typeface="Avenir"/>
              <a:sym typeface="Avenir"/>
            </a:endParaRPr>
          </a:p>
          <a:p>
            <a:pPr indent="0" lvl="0" marL="0" marR="0" rtl="0" algn="l">
              <a:lnSpc>
                <a:spcPct val="90000"/>
              </a:lnSpc>
              <a:spcBef>
                <a:spcPts val="0"/>
              </a:spcBef>
              <a:spcAft>
                <a:spcPts val="0"/>
              </a:spcAft>
              <a:buNone/>
            </a:pPr>
            <a:r>
              <a:t/>
            </a:r>
            <a:endParaRPr sz="2800">
              <a:latin typeface="Avenir"/>
              <a:ea typeface="Avenir"/>
              <a:cs typeface="Avenir"/>
              <a:sym typeface="Avenir"/>
            </a:endParaRPr>
          </a:p>
          <a:p>
            <a:pPr indent="0" lvl="0" marL="0" marR="0" rtl="0" algn="l">
              <a:lnSpc>
                <a:spcPct val="90000"/>
              </a:lnSpc>
              <a:spcBef>
                <a:spcPts val="0"/>
              </a:spcBef>
              <a:spcAft>
                <a:spcPts val="0"/>
              </a:spcAft>
              <a:buNone/>
            </a:pPr>
            <a:r>
              <a:t/>
            </a:r>
            <a:endParaRPr>
              <a:latin typeface="Avenir"/>
              <a:ea typeface="Avenir"/>
              <a:cs typeface="Avenir"/>
              <a:sym typeface="Avenir"/>
            </a:endParaRPr>
          </a:p>
          <a:p>
            <a:pPr indent="0" lvl="0" marL="457200" rtl="0" algn="l">
              <a:lnSpc>
                <a:spcPct val="90000"/>
              </a:lnSpc>
              <a:spcBef>
                <a:spcPts val="0"/>
              </a:spcBef>
              <a:spcAft>
                <a:spcPts val="0"/>
              </a:spcAft>
              <a:buNone/>
            </a:pPr>
            <a:r>
              <a:t/>
            </a:r>
            <a:endParaRPr>
              <a:latin typeface="Avenir"/>
              <a:ea typeface="Avenir"/>
              <a:cs typeface="Avenir"/>
              <a:sym typeface="Avenir"/>
            </a:endParaRPr>
          </a:p>
          <a:p>
            <a:pPr indent="0" lvl="0" marL="457200" rtl="0" algn="l">
              <a:lnSpc>
                <a:spcPct val="90000"/>
              </a:lnSpc>
              <a:spcBef>
                <a:spcPts val="0"/>
              </a:spcBef>
              <a:spcAft>
                <a:spcPts val="0"/>
              </a:spcAft>
              <a:buNone/>
            </a:pPr>
            <a:r>
              <a:t/>
            </a:r>
            <a:endParaRPr>
              <a:latin typeface="Avenir"/>
              <a:ea typeface="Avenir"/>
              <a:cs typeface="Avenir"/>
              <a:sym typeface="Avenir"/>
            </a:endParaRPr>
          </a:p>
        </p:txBody>
      </p:sp>
      <p:sp>
        <p:nvSpPr>
          <p:cNvPr id="371" name="Google Shape;371;g363ac02c75a_1_5"/>
          <p:cNvSpPr txBox="1"/>
          <p:nvPr>
            <p:ph type="title"/>
          </p:nvPr>
        </p:nvSpPr>
        <p:spPr>
          <a:xfrm>
            <a:off x="457025" y="1722025"/>
            <a:ext cx="4972800" cy="87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b="1" lang="en-US" sz="3300">
                <a:latin typeface="Avenir"/>
                <a:ea typeface="Avenir"/>
                <a:cs typeface="Avenir"/>
                <a:sym typeface="Avenir"/>
              </a:rPr>
              <a:t>An Optimistic Outlook</a:t>
            </a:r>
            <a:endParaRPr b="1" sz="3300"/>
          </a:p>
        </p:txBody>
      </p:sp>
      <p:sp>
        <p:nvSpPr>
          <p:cNvPr id="372" name="Google Shape;372;g363ac02c75a_1_5"/>
          <p:cNvSpPr txBox="1"/>
          <p:nvPr>
            <p:ph type="title"/>
          </p:nvPr>
        </p:nvSpPr>
        <p:spPr>
          <a:xfrm>
            <a:off x="6381000" y="1690825"/>
            <a:ext cx="4972800" cy="87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b="1" lang="en-US" sz="3300">
                <a:latin typeface="Avenir"/>
                <a:ea typeface="Avenir"/>
                <a:cs typeface="Avenir"/>
                <a:sym typeface="Avenir"/>
              </a:rPr>
              <a:t>A Pessimistic Outlook</a:t>
            </a:r>
            <a:endParaRPr b="1" sz="3300"/>
          </a:p>
        </p:txBody>
      </p:sp>
      <p:pic>
        <p:nvPicPr>
          <p:cNvPr id="373" name="Google Shape;373;g363ac02c75a_1_5"/>
          <p:cNvPicPr preferRelativeResize="0"/>
          <p:nvPr/>
        </p:nvPicPr>
        <p:blipFill>
          <a:blip r:embed="rId3">
            <a:alphaModFix/>
          </a:blip>
          <a:stretch>
            <a:fillRect/>
          </a:stretch>
        </p:blipFill>
        <p:spPr>
          <a:xfrm>
            <a:off x="939425" y="365075"/>
            <a:ext cx="1523700" cy="14142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8" name="Shape 378"/>
        <p:cNvGrpSpPr/>
        <p:nvPr/>
      </p:nvGrpSpPr>
      <p:grpSpPr>
        <a:xfrm>
          <a:off x="0" y="0"/>
          <a:ext cx="0" cy="0"/>
          <a:chOff x="0" y="0"/>
          <a:chExt cx="0" cy="0"/>
        </a:xfrm>
      </p:grpSpPr>
      <p:sp>
        <p:nvSpPr>
          <p:cNvPr id="379" name="Google Shape;379;g36383a04bed_0_5"/>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Race for AI Dominance - 2025++</a:t>
            </a:r>
            <a:endParaRPr/>
          </a:p>
        </p:txBody>
      </p:sp>
      <p:sp>
        <p:nvSpPr>
          <p:cNvPr id="380" name="Google Shape;380;g36383a04bed_0_5"/>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1" name="Google Shape;381;g36383a04bed_0_5"/>
          <p:cNvSpPr txBox="1"/>
          <p:nvPr>
            <p:ph idx="1" type="body"/>
          </p:nvPr>
        </p:nvSpPr>
        <p:spPr>
          <a:xfrm>
            <a:off x="498975" y="1961075"/>
            <a:ext cx="5500200" cy="4885800"/>
          </a:xfrm>
          <a:prstGeom prst="rect">
            <a:avLst/>
          </a:prstGeom>
          <a:noFill/>
          <a:ln>
            <a:noFill/>
          </a:ln>
        </p:spPr>
        <p:txBody>
          <a:bodyPr anchorCtr="0" anchor="t" bIns="45700" lIns="91425" spcFirstLastPara="1" rIns="91425" wrap="square" tIns="45700">
            <a:normAutofit fontScale="92500" lnSpcReduction="20000"/>
          </a:bodyPr>
          <a:lstStyle/>
          <a:p>
            <a:pPr indent="-220027" lvl="0" marL="228600" rtl="0" algn="l">
              <a:spcBef>
                <a:spcPts val="0"/>
              </a:spcBef>
              <a:spcAft>
                <a:spcPts val="0"/>
              </a:spcAft>
              <a:buSzPct val="64285"/>
              <a:buFont typeface="Avenir"/>
              <a:buChar char="•"/>
            </a:pPr>
            <a:r>
              <a:rPr lang="en-US">
                <a:latin typeface="Avenir"/>
                <a:ea typeface="Avenir"/>
                <a:cs typeface="Avenir"/>
                <a:sym typeface="Avenir"/>
              </a:rPr>
              <a:t>“The United States must not only lead in developing general-purpose and frontier AI capabilities, but also ensure that American AI technologies, standards, and governance models are adopted worldwide to strengthen relationships with our allies and secure our continued technological dominance.” - PROMOTING THE EXPORT OF THE AMERICAN AI TECHNOLOGY STACK (2025)</a:t>
            </a:r>
            <a:endParaRPr sz="2800">
              <a:latin typeface="Avenir"/>
              <a:ea typeface="Avenir"/>
              <a:cs typeface="Avenir"/>
              <a:sym typeface="Avenir"/>
            </a:endParaRPr>
          </a:p>
          <a:p>
            <a:pPr indent="0" lvl="0" marL="0" marR="0" rtl="0" algn="l">
              <a:lnSpc>
                <a:spcPct val="90000"/>
              </a:lnSpc>
              <a:spcBef>
                <a:spcPts val="0"/>
              </a:spcBef>
              <a:spcAft>
                <a:spcPts val="0"/>
              </a:spcAft>
              <a:buNone/>
            </a:pPr>
            <a:r>
              <a:t/>
            </a:r>
            <a:endParaRPr>
              <a:latin typeface="Avenir"/>
              <a:ea typeface="Avenir"/>
              <a:cs typeface="Avenir"/>
              <a:sym typeface="Avenir"/>
            </a:endParaRPr>
          </a:p>
          <a:p>
            <a:pPr indent="0" lvl="0" marL="457200" rtl="0" algn="l">
              <a:lnSpc>
                <a:spcPct val="90000"/>
              </a:lnSpc>
              <a:spcBef>
                <a:spcPts val="0"/>
              </a:spcBef>
              <a:spcAft>
                <a:spcPts val="0"/>
              </a:spcAft>
              <a:buNone/>
            </a:pPr>
            <a:r>
              <a:t/>
            </a:r>
            <a:endParaRPr>
              <a:latin typeface="Avenir"/>
              <a:ea typeface="Avenir"/>
              <a:cs typeface="Avenir"/>
              <a:sym typeface="Avenir"/>
            </a:endParaRPr>
          </a:p>
          <a:p>
            <a:pPr indent="0" lvl="0" marL="457200" rtl="0" algn="l">
              <a:lnSpc>
                <a:spcPct val="90000"/>
              </a:lnSpc>
              <a:spcBef>
                <a:spcPts val="0"/>
              </a:spcBef>
              <a:spcAft>
                <a:spcPts val="0"/>
              </a:spcAft>
              <a:buNone/>
            </a:pPr>
            <a:r>
              <a:t/>
            </a:r>
            <a:endParaRPr>
              <a:latin typeface="Avenir"/>
              <a:ea typeface="Avenir"/>
              <a:cs typeface="Avenir"/>
              <a:sym typeface="Avenir"/>
            </a:endParaRPr>
          </a:p>
        </p:txBody>
      </p:sp>
      <p:sp>
        <p:nvSpPr>
          <p:cNvPr id="382" name="Google Shape;382;g36383a04bed_0_5"/>
          <p:cNvSpPr txBox="1"/>
          <p:nvPr>
            <p:ph idx="1" type="body"/>
          </p:nvPr>
        </p:nvSpPr>
        <p:spPr>
          <a:xfrm>
            <a:off x="6198675" y="1961075"/>
            <a:ext cx="6114900" cy="4885800"/>
          </a:xfrm>
          <a:prstGeom prst="rect">
            <a:avLst/>
          </a:prstGeom>
          <a:noFill/>
          <a:ln>
            <a:noFill/>
          </a:ln>
        </p:spPr>
        <p:txBody>
          <a:bodyPr anchorCtr="0" anchor="t" bIns="45700" lIns="91425" spcFirstLastPara="1" rIns="91425" wrap="square" tIns="45700">
            <a:normAutofit fontScale="92500" lnSpcReduction="20000"/>
          </a:bodyPr>
          <a:lstStyle/>
          <a:p>
            <a:pPr indent="-220027" lvl="0" marL="228600" rtl="0" algn="l">
              <a:spcBef>
                <a:spcPts val="0"/>
              </a:spcBef>
              <a:spcAft>
                <a:spcPts val="0"/>
              </a:spcAft>
              <a:buSzPct val="64285"/>
              <a:buFont typeface="Avenir"/>
              <a:buChar char="•"/>
            </a:pPr>
            <a:r>
              <a:rPr lang="en-US">
                <a:latin typeface="Avenir"/>
                <a:ea typeface="Avenir"/>
                <a:cs typeface="Avenir"/>
                <a:sym typeface="Avenir"/>
              </a:rPr>
              <a:t>“By 2030, China’s AI theories, technologies, and applications should achieve world-leading levels, making China the world’s primary AI innovation center, achieving visible results in intelligent economy and intelligent society applications, and laying an important foundation for becoming a leading innovation-style nation and an economic power.” - New Generation Artificial Intelligence Development Plan’ (2017)</a:t>
            </a:r>
            <a:endParaRPr>
              <a:latin typeface="Avenir"/>
              <a:ea typeface="Avenir"/>
              <a:cs typeface="Avenir"/>
              <a:sym typeface="Avenir"/>
            </a:endParaRPr>
          </a:p>
          <a:p>
            <a:pPr indent="0" lvl="0" marL="0" marR="0" rtl="0" algn="l">
              <a:lnSpc>
                <a:spcPct val="90000"/>
              </a:lnSpc>
              <a:spcBef>
                <a:spcPts val="0"/>
              </a:spcBef>
              <a:spcAft>
                <a:spcPts val="0"/>
              </a:spcAft>
              <a:buNone/>
            </a:pPr>
            <a:r>
              <a:t/>
            </a:r>
            <a:endParaRPr sz="2800">
              <a:latin typeface="Avenir"/>
              <a:ea typeface="Avenir"/>
              <a:cs typeface="Avenir"/>
              <a:sym typeface="Avenir"/>
            </a:endParaRPr>
          </a:p>
          <a:p>
            <a:pPr indent="0" lvl="0" marL="0" marR="0" rtl="0" algn="l">
              <a:lnSpc>
                <a:spcPct val="90000"/>
              </a:lnSpc>
              <a:spcBef>
                <a:spcPts val="0"/>
              </a:spcBef>
              <a:spcAft>
                <a:spcPts val="0"/>
              </a:spcAft>
              <a:buNone/>
            </a:pPr>
            <a:r>
              <a:t/>
            </a:r>
            <a:endParaRPr>
              <a:latin typeface="Avenir"/>
              <a:ea typeface="Avenir"/>
              <a:cs typeface="Avenir"/>
              <a:sym typeface="Avenir"/>
            </a:endParaRPr>
          </a:p>
          <a:p>
            <a:pPr indent="0" lvl="0" marL="457200" rtl="0" algn="l">
              <a:lnSpc>
                <a:spcPct val="90000"/>
              </a:lnSpc>
              <a:spcBef>
                <a:spcPts val="0"/>
              </a:spcBef>
              <a:spcAft>
                <a:spcPts val="0"/>
              </a:spcAft>
              <a:buNone/>
            </a:pPr>
            <a:r>
              <a:t/>
            </a:r>
            <a:endParaRPr>
              <a:latin typeface="Avenir"/>
              <a:ea typeface="Avenir"/>
              <a:cs typeface="Avenir"/>
              <a:sym typeface="Avenir"/>
            </a:endParaRPr>
          </a:p>
          <a:p>
            <a:pPr indent="0" lvl="0" marL="457200" rtl="0" algn="l">
              <a:lnSpc>
                <a:spcPct val="90000"/>
              </a:lnSpc>
              <a:spcBef>
                <a:spcPts val="0"/>
              </a:spcBef>
              <a:spcAft>
                <a:spcPts val="0"/>
              </a:spcAft>
              <a:buNone/>
            </a:pPr>
            <a:r>
              <a:t/>
            </a:r>
            <a:endParaRPr>
              <a:latin typeface="Avenir"/>
              <a:ea typeface="Avenir"/>
              <a:cs typeface="Avenir"/>
              <a:sym typeface="Avenir"/>
            </a:endParaRPr>
          </a:p>
        </p:txBody>
      </p:sp>
      <p:pic>
        <p:nvPicPr>
          <p:cNvPr id="383" name="Google Shape;383;g36383a04bed_0_5"/>
          <p:cNvPicPr preferRelativeResize="0"/>
          <p:nvPr/>
        </p:nvPicPr>
        <p:blipFill rotWithShape="1">
          <a:blip r:embed="rId3">
            <a:alphaModFix/>
          </a:blip>
          <a:srcRect b="5775" l="962" r="21403" t="0"/>
          <a:stretch/>
        </p:blipFill>
        <p:spPr>
          <a:xfrm>
            <a:off x="865200" y="365125"/>
            <a:ext cx="1948800" cy="13257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9" name="Shape 109"/>
        <p:cNvGrpSpPr/>
        <p:nvPr/>
      </p:nvGrpSpPr>
      <p:grpSpPr>
        <a:xfrm>
          <a:off x="0" y="0"/>
          <a:ext cx="0" cy="0"/>
          <a:chOff x="0" y="0"/>
          <a:chExt cx="0" cy="0"/>
        </a:xfrm>
      </p:grpSpPr>
      <p:sp>
        <p:nvSpPr>
          <p:cNvPr id="110" name="Google Shape;110;p6"/>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Ada Lovelace the first Computer Programmer– 1840’s</a:t>
            </a:r>
            <a:endParaRPr/>
          </a:p>
        </p:txBody>
      </p:sp>
      <p:sp>
        <p:nvSpPr>
          <p:cNvPr id="111" name="Google Shape;111;p6"/>
          <p:cNvSpPr txBox="1"/>
          <p:nvPr>
            <p:ph idx="1" type="body"/>
          </p:nvPr>
        </p:nvSpPr>
        <p:spPr>
          <a:xfrm>
            <a:off x="838200" y="1825625"/>
            <a:ext cx="7798904"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a:latin typeface="Avenir"/>
                <a:ea typeface="Avenir"/>
                <a:cs typeface="Avenir"/>
                <a:sym typeface="Avenir"/>
              </a:rPr>
              <a:t>English Mathematician and Writer</a:t>
            </a:r>
            <a:endParaRPr/>
          </a:p>
          <a:p>
            <a:pPr indent="-228600" lvl="0" marL="228600" rtl="0" algn="l">
              <a:lnSpc>
                <a:spcPct val="90000"/>
              </a:lnSpc>
              <a:spcBef>
                <a:spcPts val="1000"/>
              </a:spcBef>
              <a:spcAft>
                <a:spcPts val="0"/>
              </a:spcAft>
              <a:buClr>
                <a:schemeClr val="dk1"/>
              </a:buClr>
              <a:buSzPct val="100000"/>
              <a:buChar char="•"/>
            </a:pPr>
            <a:r>
              <a:rPr lang="en-US">
                <a:latin typeface="Avenir"/>
                <a:ea typeface="Avenir"/>
                <a:cs typeface="Avenir"/>
                <a:sym typeface="Avenir"/>
              </a:rPr>
              <a:t>First meet Babbage when she was 17</a:t>
            </a:r>
            <a:endParaRPr/>
          </a:p>
          <a:p>
            <a:pPr indent="-228600" lvl="0" marL="228600" rtl="0" algn="l">
              <a:lnSpc>
                <a:spcPct val="90000"/>
              </a:lnSpc>
              <a:spcBef>
                <a:spcPts val="1000"/>
              </a:spcBef>
              <a:spcAft>
                <a:spcPts val="0"/>
              </a:spcAft>
              <a:buClr>
                <a:schemeClr val="dk1"/>
              </a:buClr>
              <a:buSzPct val="100000"/>
              <a:buChar char="•"/>
            </a:pPr>
            <a:r>
              <a:rPr lang="en-US">
                <a:latin typeface="Avenir"/>
                <a:ea typeface="Avenir"/>
                <a:cs typeface="Avenir"/>
                <a:sym typeface="Avenir"/>
              </a:rPr>
              <a:t>She translated a French article on the Analytical Engine and added extensive notes</a:t>
            </a:r>
            <a:endParaRPr/>
          </a:p>
          <a:p>
            <a:pPr indent="-228600" lvl="1" marL="685800" rtl="0" algn="l">
              <a:lnSpc>
                <a:spcPct val="90000"/>
              </a:lnSpc>
              <a:spcBef>
                <a:spcPts val="500"/>
              </a:spcBef>
              <a:spcAft>
                <a:spcPts val="0"/>
              </a:spcAft>
              <a:buClr>
                <a:schemeClr val="dk1"/>
              </a:buClr>
              <a:buSzPct val="100000"/>
              <a:buChar char="•"/>
            </a:pPr>
            <a:r>
              <a:rPr lang="en-US">
                <a:latin typeface="Avenir"/>
                <a:ea typeface="Avenir"/>
                <a:cs typeface="Avenir"/>
                <a:sym typeface="Avenir"/>
              </a:rPr>
              <a:t>Wrote a Program to calculate a sequence of Bernoulli Numbers for the Analytical Engine</a:t>
            </a:r>
            <a:endParaRPr/>
          </a:p>
          <a:p>
            <a:pPr indent="-228600" lvl="0" marL="228600" rtl="0" algn="l">
              <a:lnSpc>
                <a:spcPct val="90000"/>
              </a:lnSpc>
              <a:spcBef>
                <a:spcPts val="1000"/>
              </a:spcBef>
              <a:spcAft>
                <a:spcPts val="0"/>
              </a:spcAft>
              <a:buClr>
                <a:schemeClr val="dk1"/>
              </a:buClr>
              <a:buSzPct val="100000"/>
              <a:buChar char="•"/>
            </a:pPr>
            <a:r>
              <a:rPr lang="en-US">
                <a:latin typeface="Avenir"/>
                <a:ea typeface="Avenir"/>
                <a:cs typeface="Avenir"/>
                <a:sym typeface="Avenir"/>
              </a:rPr>
              <a:t>“[The Analytical Engine] might act upon other things besides number... the Engine might compose elaborate and scientific pieces of music of any degree of complexity or extent”</a:t>
            </a:r>
            <a:endParaRPr/>
          </a:p>
          <a:p>
            <a:pPr indent="-228600" lvl="0" marL="228600" rtl="0" algn="l">
              <a:lnSpc>
                <a:spcPct val="90000"/>
              </a:lnSpc>
              <a:spcBef>
                <a:spcPts val="1000"/>
              </a:spcBef>
              <a:spcAft>
                <a:spcPts val="0"/>
              </a:spcAft>
              <a:buClr>
                <a:schemeClr val="dk1"/>
              </a:buClr>
              <a:buSzPct val="100000"/>
              <a:buChar char="•"/>
            </a:pPr>
            <a:r>
              <a:rPr lang="en-US">
                <a:latin typeface="Avenir"/>
                <a:ea typeface="Avenir"/>
                <a:cs typeface="Avenir"/>
                <a:sym typeface="Avenir"/>
              </a:rPr>
              <a:t>“The Analytical Engine has no pretensions whatever to </a:t>
            </a:r>
            <a:r>
              <a:rPr i="1" lang="en-US">
                <a:latin typeface="Avenir"/>
                <a:ea typeface="Avenir"/>
                <a:cs typeface="Avenir"/>
                <a:sym typeface="Avenir"/>
              </a:rPr>
              <a:t>originate</a:t>
            </a:r>
            <a:r>
              <a:rPr lang="en-US">
                <a:latin typeface="Avenir"/>
                <a:ea typeface="Avenir"/>
                <a:cs typeface="Avenir"/>
                <a:sym typeface="Avenir"/>
              </a:rPr>
              <a:t> anything. It can do whatever we </a:t>
            </a:r>
            <a:r>
              <a:rPr i="1" lang="en-US">
                <a:latin typeface="Avenir"/>
                <a:ea typeface="Avenir"/>
                <a:cs typeface="Avenir"/>
                <a:sym typeface="Avenir"/>
              </a:rPr>
              <a:t>know how to order it</a:t>
            </a:r>
            <a:r>
              <a:rPr lang="en-US">
                <a:latin typeface="Avenir"/>
                <a:ea typeface="Avenir"/>
                <a:cs typeface="Avenir"/>
                <a:sym typeface="Avenir"/>
              </a:rPr>
              <a:t> to perform. It can </a:t>
            </a:r>
            <a:r>
              <a:rPr i="1" lang="en-US">
                <a:latin typeface="Avenir"/>
                <a:ea typeface="Avenir"/>
                <a:cs typeface="Avenir"/>
                <a:sym typeface="Avenir"/>
              </a:rPr>
              <a:t>follow</a:t>
            </a:r>
            <a:r>
              <a:rPr lang="en-US">
                <a:latin typeface="Avenir"/>
                <a:ea typeface="Avenir"/>
                <a:cs typeface="Avenir"/>
                <a:sym typeface="Avenir"/>
              </a:rPr>
              <a:t> analysis; but it has no power of </a:t>
            </a:r>
            <a:r>
              <a:rPr i="1" lang="en-US">
                <a:latin typeface="Avenir"/>
                <a:ea typeface="Avenir"/>
                <a:cs typeface="Avenir"/>
                <a:sym typeface="Avenir"/>
              </a:rPr>
              <a:t>anticipating</a:t>
            </a:r>
            <a:r>
              <a:rPr lang="en-US">
                <a:latin typeface="Avenir"/>
                <a:ea typeface="Avenir"/>
                <a:cs typeface="Avenir"/>
                <a:sym typeface="Avenir"/>
              </a:rPr>
              <a:t> any analytical relations or truths.”</a:t>
            </a:r>
            <a:endParaRPr/>
          </a:p>
          <a:p>
            <a:pPr indent="-90804" lvl="0" marL="228600" rtl="0" algn="l">
              <a:lnSpc>
                <a:spcPct val="90000"/>
              </a:lnSpc>
              <a:spcBef>
                <a:spcPts val="1000"/>
              </a:spcBef>
              <a:spcAft>
                <a:spcPts val="0"/>
              </a:spcAft>
              <a:buClr>
                <a:schemeClr val="dk1"/>
              </a:buClr>
              <a:buSzPct val="100000"/>
              <a:buNone/>
            </a:pPr>
            <a:r>
              <a:t/>
            </a:r>
            <a:endParaRPr>
              <a:latin typeface="Avenir"/>
              <a:ea typeface="Avenir"/>
              <a:cs typeface="Avenir"/>
              <a:sym typeface="Avenir"/>
            </a:endParaRPr>
          </a:p>
          <a:p>
            <a:pPr indent="-90804" lvl="0" marL="228600" rtl="0" algn="l">
              <a:lnSpc>
                <a:spcPct val="90000"/>
              </a:lnSpc>
              <a:spcBef>
                <a:spcPts val="1000"/>
              </a:spcBef>
              <a:spcAft>
                <a:spcPts val="0"/>
              </a:spcAft>
              <a:buClr>
                <a:schemeClr val="dk1"/>
              </a:buClr>
              <a:buSzPct val="100000"/>
              <a:buNone/>
            </a:pPr>
            <a:r>
              <a:t/>
            </a:r>
            <a:endParaRPr>
              <a:latin typeface="Avenir"/>
              <a:ea typeface="Avenir"/>
              <a:cs typeface="Avenir"/>
              <a:sym typeface="Avenir"/>
            </a:endParaRPr>
          </a:p>
          <a:p>
            <a:pPr indent="-110490" lvl="1" marL="685800" rtl="0" algn="l">
              <a:lnSpc>
                <a:spcPct val="90000"/>
              </a:lnSpc>
              <a:spcBef>
                <a:spcPts val="500"/>
              </a:spcBef>
              <a:spcAft>
                <a:spcPts val="0"/>
              </a:spcAft>
              <a:buClr>
                <a:schemeClr val="dk1"/>
              </a:buClr>
              <a:buSzPct val="100000"/>
              <a:buNone/>
            </a:pPr>
            <a:r>
              <a:t/>
            </a:r>
            <a:endParaRPr>
              <a:latin typeface="Avenir"/>
              <a:ea typeface="Avenir"/>
              <a:cs typeface="Avenir"/>
              <a:sym typeface="Avenir"/>
            </a:endParaRPr>
          </a:p>
          <a:p>
            <a:pPr indent="-110490" lvl="1" marL="685800" rtl="0" algn="l">
              <a:lnSpc>
                <a:spcPct val="90000"/>
              </a:lnSpc>
              <a:spcBef>
                <a:spcPts val="500"/>
              </a:spcBef>
              <a:spcAft>
                <a:spcPts val="0"/>
              </a:spcAft>
              <a:buClr>
                <a:schemeClr val="dk1"/>
              </a:buClr>
              <a:buSzPct val="100000"/>
              <a:buNone/>
            </a:pPr>
            <a:r>
              <a:t/>
            </a:r>
            <a:endParaRPr>
              <a:latin typeface="Avenir"/>
              <a:ea typeface="Avenir"/>
              <a:cs typeface="Avenir"/>
              <a:sym typeface="Avenir"/>
            </a:endParaRPr>
          </a:p>
          <a:p>
            <a:pPr indent="-90804" lvl="0" marL="228600" rtl="0" algn="l">
              <a:lnSpc>
                <a:spcPct val="90000"/>
              </a:lnSpc>
              <a:spcBef>
                <a:spcPts val="1000"/>
              </a:spcBef>
              <a:spcAft>
                <a:spcPts val="0"/>
              </a:spcAft>
              <a:buClr>
                <a:schemeClr val="dk1"/>
              </a:buClr>
              <a:buSzPct val="100000"/>
              <a:buNone/>
            </a:pPr>
            <a:r>
              <a:t/>
            </a:r>
            <a:endParaRPr>
              <a:latin typeface="Avenir"/>
              <a:ea typeface="Avenir"/>
              <a:cs typeface="Avenir"/>
              <a:sym typeface="Avenir"/>
            </a:endParaRPr>
          </a:p>
        </p:txBody>
      </p:sp>
      <p:sp>
        <p:nvSpPr>
          <p:cNvPr id="112" name="Google Shape;112;p6"/>
          <p:cNvSpPr/>
          <p:nvPr/>
        </p:nvSpPr>
        <p:spPr>
          <a:xfrm>
            <a:off x="1110263" y="365126"/>
            <a:ext cx="1523606" cy="1325562"/>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 name="Google Shape;113;p6"/>
          <p:cNvSpPr/>
          <p:nvPr/>
        </p:nvSpPr>
        <p:spPr>
          <a:xfrm>
            <a:off x="8738153" y="1825625"/>
            <a:ext cx="3216963" cy="4083947"/>
          </a:xfrm>
          <a:prstGeom prst="roundRect">
            <a:avLst>
              <a:gd fmla="val 16667" name="adj"/>
            </a:avLst>
          </a:prstGeom>
          <a:blipFill rotWithShape="1">
            <a:blip r:embed="rId4">
              <a:alphaModFix/>
            </a:blip>
            <a:stretch>
              <a:fillRect b="0" l="0" r="0" t="0"/>
            </a:stretch>
          </a:blipFill>
          <a:ln>
            <a:noFill/>
          </a:ln>
          <a:effectLst>
            <a:outerShdw blurRad="50800" sx="101000" rotWithShape="0" algn="l" dist="38100" sy="101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6"/>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36383a04bed_0_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 (in notes)</a:t>
            </a:r>
            <a:endParaRPr/>
          </a:p>
        </p:txBody>
      </p:sp>
      <p:sp>
        <p:nvSpPr>
          <p:cNvPr id="390" name="Google Shape;390;g36383a04bed_0_2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395" name="Shape 395"/>
        <p:cNvGrpSpPr/>
        <p:nvPr/>
      </p:nvGrpSpPr>
      <p:grpSpPr>
        <a:xfrm>
          <a:off x="0" y="0"/>
          <a:ext cx="0" cy="0"/>
          <a:chOff x="0" y="0"/>
          <a:chExt cx="0" cy="0"/>
        </a:xfrm>
      </p:grpSpPr>
      <p:sp>
        <p:nvSpPr>
          <p:cNvPr id="396" name="Google Shape;396;p1"/>
          <p:cNvSpPr txBox="1"/>
          <p:nvPr>
            <p:ph type="ctrTitle"/>
          </p:nvPr>
        </p:nvSpPr>
        <p:spPr>
          <a:xfrm>
            <a:off x="663259" y="645637"/>
            <a:ext cx="6448287" cy="899654"/>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en-US">
                <a:latin typeface="Avenir"/>
                <a:ea typeface="Avenir"/>
                <a:cs typeface="Avenir"/>
                <a:sym typeface="Avenir"/>
              </a:rPr>
              <a:t>A Brief History of AI</a:t>
            </a:r>
            <a:endParaRPr/>
          </a:p>
        </p:txBody>
      </p:sp>
      <p:sp>
        <p:nvSpPr>
          <p:cNvPr id="397" name="Google Shape;397;p1"/>
          <p:cNvSpPr/>
          <p:nvPr/>
        </p:nvSpPr>
        <p:spPr>
          <a:xfrm>
            <a:off x="0" y="0"/>
            <a:ext cx="415636" cy="6858000"/>
          </a:xfrm>
          <a:prstGeom prst="rect">
            <a:avLst/>
          </a:prstGeom>
          <a:gradFill>
            <a:gsLst>
              <a:gs pos="0">
                <a:srgbClr val="F47321"/>
              </a:gs>
              <a:gs pos="87000">
                <a:srgbClr val="005030"/>
              </a:gs>
              <a:gs pos="100000">
                <a:srgbClr val="00503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8" name="Google Shape;398;p1"/>
          <p:cNvSpPr txBox="1"/>
          <p:nvPr/>
        </p:nvSpPr>
        <p:spPr>
          <a:xfrm>
            <a:off x="415636" y="6596390"/>
            <a:ext cx="466826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none" cap="none" strike="noStrike">
                <a:solidFill>
                  <a:srgbClr val="FF0000"/>
                </a:solidFill>
                <a:latin typeface="Avenir"/>
                <a:ea typeface="Avenir"/>
                <a:cs typeface="Avenir"/>
                <a:sym typeface="Avenir"/>
              </a:rPr>
              <a:t>Disclaimer: Generative AI was used to aid in the design of these slides</a:t>
            </a:r>
            <a:endParaRPr/>
          </a:p>
        </p:txBody>
      </p:sp>
      <p:sp>
        <p:nvSpPr>
          <p:cNvPr id="399" name="Google Shape;399;p1"/>
          <p:cNvSpPr txBox="1"/>
          <p:nvPr/>
        </p:nvSpPr>
        <p:spPr>
          <a:xfrm>
            <a:off x="9814329" y="6127031"/>
            <a:ext cx="2441694"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venir"/>
                <a:ea typeface="Avenir"/>
                <a:cs typeface="Avenir"/>
                <a:sym typeface="Avenir"/>
              </a:rPr>
              <a:t>Huseyin Kocak, University of Miami</a:t>
            </a:r>
            <a:endParaRPr/>
          </a:p>
          <a:p>
            <a:pPr indent="0" lvl="0" marL="0" marR="0" rtl="0" algn="l">
              <a:spcBef>
                <a:spcPts val="0"/>
              </a:spcBef>
              <a:spcAft>
                <a:spcPts val="0"/>
              </a:spcAft>
              <a:buNone/>
            </a:pPr>
            <a:r>
              <a:rPr lang="en-US" sz="1100">
                <a:solidFill>
                  <a:schemeClr val="dk1"/>
                </a:solidFill>
                <a:latin typeface="Avenir"/>
                <a:ea typeface="Avenir"/>
                <a:cs typeface="Avenir"/>
                <a:sym typeface="Avenir"/>
              </a:rPr>
              <a:t>Dilip Sarkar, University of Miami</a:t>
            </a:r>
            <a:endParaRPr/>
          </a:p>
          <a:p>
            <a:pPr indent="0" lvl="0" marL="0" marR="0" rtl="0" algn="l">
              <a:spcBef>
                <a:spcPts val="0"/>
              </a:spcBef>
              <a:spcAft>
                <a:spcPts val="0"/>
              </a:spcAft>
              <a:buNone/>
            </a:pPr>
            <a:r>
              <a:rPr lang="en-US" sz="1100">
                <a:solidFill>
                  <a:schemeClr val="dk1"/>
                </a:solidFill>
                <a:latin typeface="Avenir"/>
                <a:ea typeface="Avenir"/>
                <a:cs typeface="Avenir"/>
                <a:sym typeface="Avenir"/>
              </a:rPr>
              <a:t>Collin Connors, University of Miami</a:t>
            </a:r>
            <a:endParaRPr/>
          </a:p>
        </p:txBody>
      </p:sp>
      <p:sp>
        <p:nvSpPr>
          <p:cNvPr id="400" name="Google Shape;400;p1"/>
          <p:cNvSpPr txBox="1"/>
          <p:nvPr/>
        </p:nvSpPr>
        <p:spPr>
          <a:xfrm>
            <a:off x="1904205" y="1893808"/>
            <a:ext cx="610221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“Genetics researchers have fruit flies. Oncologists have white mice. For pioneering computer scientists studying artificial intelligence, it was games” – IBM The Games that Helped AI Evolve</a:t>
            </a:r>
            <a:endParaRPr/>
          </a:p>
        </p:txBody>
      </p:sp>
      <p:sp>
        <p:nvSpPr>
          <p:cNvPr id="401" name="Google Shape;401;p1"/>
          <p:cNvSpPr/>
          <p:nvPr/>
        </p:nvSpPr>
        <p:spPr>
          <a:xfrm>
            <a:off x="445396" y="3524186"/>
            <a:ext cx="1325933" cy="117484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2" name="Google Shape;402;p1"/>
          <p:cNvSpPr/>
          <p:nvPr/>
        </p:nvSpPr>
        <p:spPr>
          <a:xfrm>
            <a:off x="1632860" y="4823168"/>
            <a:ext cx="1325933" cy="1174840"/>
          </a:xfrm>
          <a:prstGeom prst="ellipse">
            <a:avLst/>
          </a:prstGeom>
          <a:blipFill rotWithShape="1">
            <a:blip r:embed="rId4">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3" name="Google Shape;403;p1"/>
          <p:cNvSpPr/>
          <p:nvPr/>
        </p:nvSpPr>
        <p:spPr>
          <a:xfrm>
            <a:off x="2859644" y="3524186"/>
            <a:ext cx="1325933" cy="1174840"/>
          </a:xfrm>
          <a:prstGeom prst="ellipse">
            <a:avLst/>
          </a:prstGeom>
          <a:blipFill rotWithShape="1">
            <a:blip r:embed="rId5">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4" name="Google Shape;404;p1"/>
          <p:cNvSpPr/>
          <p:nvPr/>
        </p:nvSpPr>
        <p:spPr>
          <a:xfrm>
            <a:off x="4103153" y="4823168"/>
            <a:ext cx="1325933" cy="1174840"/>
          </a:xfrm>
          <a:prstGeom prst="ellipse">
            <a:avLst/>
          </a:prstGeom>
          <a:blipFill rotWithShape="1">
            <a:blip r:embed="rId6">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5" name="Google Shape;405;p1"/>
          <p:cNvSpPr/>
          <p:nvPr/>
        </p:nvSpPr>
        <p:spPr>
          <a:xfrm>
            <a:off x="5273892" y="3527888"/>
            <a:ext cx="1325933" cy="1174840"/>
          </a:xfrm>
          <a:prstGeom prst="ellipse">
            <a:avLst/>
          </a:prstGeom>
          <a:blipFill rotWithShape="1">
            <a:blip r:embed="rId7">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6" name="Google Shape;406;p1"/>
          <p:cNvSpPr/>
          <p:nvPr/>
        </p:nvSpPr>
        <p:spPr>
          <a:xfrm>
            <a:off x="6573446" y="4818893"/>
            <a:ext cx="1325933" cy="1174840"/>
          </a:xfrm>
          <a:prstGeom prst="ellipse">
            <a:avLst/>
          </a:prstGeom>
          <a:blipFill rotWithShape="1">
            <a:blip r:embed="rId8">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1"/>
          <p:cNvSpPr/>
          <p:nvPr/>
        </p:nvSpPr>
        <p:spPr>
          <a:xfrm>
            <a:off x="8006423" y="3524186"/>
            <a:ext cx="1325933" cy="1174840"/>
          </a:xfrm>
          <a:prstGeom prst="ellipse">
            <a:avLst/>
          </a:prstGeom>
          <a:blipFill rotWithShape="1">
            <a:blip r:embed="rId9">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8" name="Google Shape;408;p1"/>
          <p:cNvSpPr/>
          <p:nvPr/>
        </p:nvSpPr>
        <p:spPr>
          <a:xfrm>
            <a:off x="9508796" y="4868963"/>
            <a:ext cx="1210043" cy="1074700"/>
          </a:xfrm>
          <a:prstGeom prst="ellipse">
            <a:avLst/>
          </a:prstGeom>
          <a:blipFill rotWithShape="1">
            <a:blip r:embed="rId10">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1"/>
          <p:cNvSpPr/>
          <p:nvPr/>
        </p:nvSpPr>
        <p:spPr>
          <a:xfrm>
            <a:off x="10884659" y="4860865"/>
            <a:ext cx="1210042" cy="1090896"/>
          </a:xfrm>
          <a:prstGeom prst="ellipse">
            <a:avLst/>
          </a:prstGeom>
          <a:blipFill rotWithShape="1">
            <a:blip r:embed="rId11">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1"/>
          <p:cNvSpPr/>
          <p:nvPr/>
        </p:nvSpPr>
        <p:spPr>
          <a:xfrm>
            <a:off x="10283351" y="3524186"/>
            <a:ext cx="1210043" cy="1174840"/>
          </a:xfrm>
          <a:prstGeom prst="ellipse">
            <a:avLst/>
          </a:prstGeom>
          <a:blipFill rotWithShape="1">
            <a:blip r:embed="rId12">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star with black outline&#10;&#10;AI-generated content may be incorrect." id="411" name="Google Shape;411;p1"/>
          <p:cNvPicPr preferRelativeResize="0"/>
          <p:nvPr/>
        </p:nvPicPr>
        <p:blipFill rotWithShape="1">
          <a:blip r:embed="rId13">
            <a:alphaModFix/>
          </a:blip>
          <a:srcRect b="0" l="0" r="0" t="0"/>
          <a:stretch/>
        </p:blipFill>
        <p:spPr>
          <a:xfrm>
            <a:off x="9814329" y="64542"/>
            <a:ext cx="1558561" cy="15585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416" name="Shape 416"/>
        <p:cNvGrpSpPr/>
        <p:nvPr/>
      </p:nvGrpSpPr>
      <p:grpSpPr>
        <a:xfrm>
          <a:off x="0" y="0"/>
          <a:ext cx="0" cy="0"/>
          <a:chOff x="0" y="0"/>
          <a:chExt cx="0" cy="0"/>
        </a:xfrm>
      </p:grpSpPr>
      <p:sp>
        <p:nvSpPr>
          <p:cNvPr id="417" name="Google Shape;417;g36d4ca9d3d1_0_0"/>
          <p:cNvSpPr txBox="1"/>
          <p:nvPr>
            <p:ph type="ctrTitle"/>
          </p:nvPr>
        </p:nvSpPr>
        <p:spPr>
          <a:xfrm>
            <a:off x="663259" y="645637"/>
            <a:ext cx="6448200" cy="899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en-US">
                <a:latin typeface="Avenir"/>
                <a:ea typeface="Avenir"/>
                <a:cs typeface="Avenir"/>
                <a:sym typeface="Avenir"/>
              </a:rPr>
              <a:t>A Brief History of AI</a:t>
            </a:r>
            <a:endParaRPr/>
          </a:p>
        </p:txBody>
      </p:sp>
      <p:sp>
        <p:nvSpPr>
          <p:cNvPr id="418" name="Google Shape;418;g36d4ca9d3d1_0_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9" name="Google Shape;419;g36d4ca9d3d1_0_0"/>
          <p:cNvSpPr txBox="1"/>
          <p:nvPr/>
        </p:nvSpPr>
        <p:spPr>
          <a:xfrm>
            <a:off x="2655880" y="2170746"/>
            <a:ext cx="61023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700">
                <a:solidFill>
                  <a:schemeClr val="dk1"/>
                </a:solidFill>
                <a:latin typeface="Avenir"/>
                <a:ea typeface="Avenir"/>
                <a:cs typeface="Avenir"/>
                <a:sym typeface="Avenir"/>
              </a:rPr>
              <a:t>“</a:t>
            </a:r>
            <a:r>
              <a:rPr i="1" lang="en-US" sz="1700">
                <a:solidFill>
                  <a:schemeClr val="dk1"/>
                </a:solidFill>
                <a:latin typeface="Avenir"/>
                <a:ea typeface="Avenir"/>
                <a:cs typeface="Avenir"/>
                <a:sym typeface="Avenir"/>
              </a:rPr>
              <a:t>I propose to consider the question, ‘Can machines think?’ This should begin with definitions of the meaning of the terms ‘machine’ and ‘think’</a:t>
            </a:r>
            <a:r>
              <a:rPr i="1" lang="en-US" sz="1700">
                <a:solidFill>
                  <a:schemeClr val="dk1"/>
                </a:solidFill>
                <a:latin typeface="Avenir"/>
                <a:ea typeface="Avenir"/>
                <a:cs typeface="Avenir"/>
                <a:sym typeface="Avenir"/>
              </a:rPr>
              <a:t>” –</a:t>
            </a:r>
            <a:r>
              <a:rPr lang="en-US" sz="1700">
                <a:solidFill>
                  <a:schemeClr val="dk1"/>
                </a:solidFill>
                <a:latin typeface="Avenir"/>
                <a:ea typeface="Avenir"/>
                <a:cs typeface="Avenir"/>
                <a:sym typeface="Avenir"/>
              </a:rPr>
              <a:t> Alan M. Turing (1950)</a:t>
            </a:r>
            <a:endParaRPr sz="1300"/>
          </a:p>
        </p:txBody>
      </p:sp>
      <p:pic>
        <p:nvPicPr>
          <p:cNvPr descr="A colorful star with black outline&#10;&#10;AI-generated content may be incorrect." id="420" name="Google Shape;420;g36d4ca9d3d1_0_0"/>
          <p:cNvPicPr preferRelativeResize="0"/>
          <p:nvPr/>
        </p:nvPicPr>
        <p:blipFill rotWithShape="1">
          <a:blip r:embed="rId3">
            <a:alphaModFix/>
          </a:blip>
          <a:srcRect b="0" l="0" r="0" t="0"/>
          <a:stretch/>
        </p:blipFill>
        <p:spPr>
          <a:xfrm>
            <a:off x="10192154" y="645617"/>
            <a:ext cx="1558561" cy="1558561"/>
          </a:xfrm>
          <a:prstGeom prst="rect">
            <a:avLst/>
          </a:prstGeom>
          <a:noFill/>
          <a:ln>
            <a:noFill/>
          </a:ln>
        </p:spPr>
      </p:pic>
      <p:pic>
        <p:nvPicPr>
          <p:cNvPr id="421" name="Google Shape;421;g36d4ca9d3d1_0_0"/>
          <p:cNvPicPr preferRelativeResize="0"/>
          <p:nvPr/>
        </p:nvPicPr>
        <p:blipFill>
          <a:blip r:embed="rId4">
            <a:alphaModFix/>
          </a:blip>
          <a:stretch>
            <a:fillRect/>
          </a:stretch>
        </p:blipFill>
        <p:spPr>
          <a:xfrm>
            <a:off x="10053097" y="5137613"/>
            <a:ext cx="2052350" cy="1619175"/>
          </a:xfrm>
          <a:prstGeom prst="rect">
            <a:avLst/>
          </a:prstGeom>
          <a:noFill/>
          <a:ln>
            <a:noFill/>
          </a:ln>
        </p:spPr>
      </p:pic>
      <p:sp>
        <p:nvSpPr>
          <p:cNvPr id="422" name="Google Shape;422;g36d4ca9d3d1_0_0"/>
          <p:cNvSpPr txBox="1"/>
          <p:nvPr/>
        </p:nvSpPr>
        <p:spPr>
          <a:xfrm>
            <a:off x="856755" y="4069283"/>
            <a:ext cx="6102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This lecture traces the remarkable journey of Artificial Intelligence, from its conceptual roots in the 19th century to its transformative impact and future potential in the 21st century.</a:t>
            </a:r>
            <a:endParaRPr/>
          </a:p>
        </p:txBody>
      </p:sp>
      <p:sp>
        <p:nvSpPr>
          <p:cNvPr id="423" name="Google Shape;423;g36d4ca9d3d1_0_0"/>
          <p:cNvSpPr/>
          <p:nvPr/>
        </p:nvSpPr>
        <p:spPr>
          <a:xfrm>
            <a:off x="435754" y="1773950"/>
            <a:ext cx="2052300" cy="1990500"/>
          </a:xfrm>
          <a:prstGeom prst="ellipse">
            <a:avLst/>
          </a:prstGeom>
          <a:blipFill rotWithShape="1">
            <a:blip r:embed="rId5">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428" name="Shape 428"/>
        <p:cNvGrpSpPr/>
        <p:nvPr/>
      </p:nvGrpSpPr>
      <p:grpSpPr>
        <a:xfrm>
          <a:off x="0" y="0"/>
          <a:ext cx="0" cy="0"/>
          <a:chOff x="0" y="0"/>
          <a:chExt cx="0" cy="0"/>
        </a:xfrm>
      </p:grpSpPr>
      <p:sp>
        <p:nvSpPr>
          <p:cNvPr id="429" name="Google Shape;429;p2"/>
          <p:cNvSpPr txBox="1"/>
          <p:nvPr>
            <p:ph type="ctrTitle"/>
          </p:nvPr>
        </p:nvSpPr>
        <p:spPr>
          <a:xfrm>
            <a:off x="563868" y="146795"/>
            <a:ext cx="6979932" cy="107582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venir"/>
              <a:buNone/>
            </a:pPr>
            <a:r>
              <a:rPr lang="en-US">
                <a:latin typeface="Avenir"/>
                <a:ea typeface="Avenir"/>
                <a:cs typeface="Avenir"/>
                <a:sym typeface="Avenir"/>
              </a:rPr>
              <a:t>A Brief History of AI</a:t>
            </a:r>
            <a:endParaRPr/>
          </a:p>
        </p:txBody>
      </p:sp>
      <p:sp>
        <p:nvSpPr>
          <p:cNvPr id="430" name="Google Shape;430;p2"/>
          <p:cNvSpPr/>
          <p:nvPr/>
        </p:nvSpPr>
        <p:spPr>
          <a:xfrm>
            <a:off x="0" y="0"/>
            <a:ext cx="415636" cy="6858000"/>
          </a:xfrm>
          <a:prstGeom prst="rect">
            <a:avLst/>
          </a:prstGeom>
          <a:gradFill>
            <a:gsLst>
              <a:gs pos="0">
                <a:srgbClr val="F47321"/>
              </a:gs>
              <a:gs pos="87000">
                <a:srgbClr val="005030"/>
              </a:gs>
              <a:gs pos="100000">
                <a:srgbClr val="00503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1" name="Google Shape;431;p2"/>
          <p:cNvSpPr txBox="1"/>
          <p:nvPr/>
        </p:nvSpPr>
        <p:spPr>
          <a:xfrm>
            <a:off x="415636" y="6596390"/>
            <a:ext cx="466826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F0000"/>
                </a:solidFill>
                <a:latin typeface="Avenir"/>
                <a:ea typeface="Avenir"/>
                <a:cs typeface="Avenir"/>
                <a:sym typeface="Avenir"/>
              </a:rPr>
              <a:t>Disclaimer: Generative AI was used to aid in the design of these slides</a:t>
            </a:r>
            <a:endParaRPr/>
          </a:p>
        </p:txBody>
      </p:sp>
      <p:sp>
        <p:nvSpPr>
          <p:cNvPr id="432" name="Google Shape;432;p2"/>
          <p:cNvSpPr txBox="1"/>
          <p:nvPr/>
        </p:nvSpPr>
        <p:spPr>
          <a:xfrm>
            <a:off x="9814329" y="6127031"/>
            <a:ext cx="2331087"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venir"/>
                <a:ea typeface="Avenir"/>
                <a:cs typeface="Avenir"/>
                <a:sym typeface="Avenir"/>
              </a:rPr>
              <a:t>Huseyin</a:t>
            </a:r>
            <a:r>
              <a:rPr lang="en-US" sz="1100">
                <a:solidFill>
                  <a:schemeClr val="dk1"/>
                </a:solidFill>
                <a:latin typeface="Arial"/>
                <a:ea typeface="Arial"/>
                <a:cs typeface="Arial"/>
                <a:sym typeface="Arial"/>
              </a:rPr>
              <a:t> Kocak, University of Miami</a:t>
            </a:r>
            <a:endParaRPr/>
          </a:p>
          <a:p>
            <a:pPr indent="0" lvl="0" marL="0" marR="0" rtl="0" algn="l">
              <a:spcBef>
                <a:spcPts val="0"/>
              </a:spcBef>
              <a:spcAft>
                <a:spcPts val="0"/>
              </a:spcAft>
              <a:buNone/>
            </a:pPr>
            <a:r>
              <a:rPr lang="en-US" sz="1100">
                <a:solidFill>
                  <a:schemeClr val="dk1"/>
                </a:solidFill>
                <a:latin typeface="Arial"/>
                <a:ea typeface="Arial"/>
                <a:cs typeface="Arial"/>
                <a:sym typeface="Arial"/>
              </a:rPr>
              <a:t>Dilip Sarkar, University of Miami</a:t>
            </a:r>
            <a:endParaRPr/>
          </a:p>
          <a:p>
            <a:pPr indent="0" lvl="0" marL="0" marR="0" rtl="0" algn="l">
              <a:spcBef>
                <a:spcPts val="0"/>
              </a:spcBef>
              <a:spcAft>
                <a:spcPts val="0"/>
              </a:spcAft>
              <a:buNone/>
            </a:pPr>
            <a:r>
              <a:rPr lang="en-US" sz="1100">
                <a:solidFill>
                  <a:schemeClr val="dk1"/>
                </a:solidFill>
                <a:latin typeface="Arial"/>
                <a:ea typeface="Arial"/>
                <a:cs typeface="Arial"/>
                <a:sym typeface="Arial"/>
              </a:rPr>
              <a:t>Collin Connors, University of Miami</a:t>
            </a:r>
            <a:endParaRPr/>
          </a:p>
        </p:txBody>
      </p:sp>
      <p:sp>
        <p:nvSpPr>
          <p:cNvPr id="433" name="Google Shape;433;p2"/>
          <p:cNvSpPr txBox="1"/>
          <p:nvPr/>
        </p:nvSpPr>
        <p:spPr>
          <a:xfrm>
            <a:off x="609533" y="1338781"/>
            <a:ext cx="728984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“Genetics researchers have fruit flies. Oncologists have white mice. For pioneering computer scientists studying artificial intelligence, it was games” – IBM The Games that Helped AI Evolve</a:t>
            </a:r>
            <a:endParaRPr/>
          </a:p>
        </p:txBody>
      </p:sp>
      <p:sp>
        <p:nvSpPr>
          <p:cNvPr id="434" name="Google Shape;434;p2"/>
          <p:cNvSpPr/>
          <p:nvPr/>
        </p:nvSpPr>
        <p:spPr>
          <a:xfrm>
            <a:off x="445396" y="3126626"/>
            <a:ext cx="1325933" cy="117484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5" name="Google Shape;435;p2"/>
          <p:cNvSpPr/>
          <p:nvPr/>
        </p:nvSpPr>
        <p:spPr>
          <a:xfrm>
            <a:off x="1632860" y="4425608"/>
            <a:ext cx="1325933" cy="1174840"/>
          </a:xfrm>
          <a:prstGeom prst="ellipse">
            <a:avLst/>
          </a:prstGeom>
          <a:blipFill rotWithShape="1">
            <a:blip r:embed="rId4">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6" name="Google Shape;436;p2"/>
          <p:cNvSpPr/>
          <p:nvPr/>
        </p:nvSpPr>
        <p:spPr>
          <a:xfrm>
            <a:off x="2859644" y="3126626"/>
            <a:ext cx="1325933" cy="1174840"/>
          </a:xfrm>
          <a:prstGeom prst="ellipse">
            <a:avLst/>
          </a:prstGeom>
          <a:blipFill rotWithShape="1">
            <a:blip r:embed="rId5">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7" name="Google Shape;437;p2"/>
          <p:cNvSpPr/>
          <p:nvPr/>
        </p:nvSpPr>
        <p:spPr>
          <a:xfrm>
            <a:off x="4103153" y="4425608"/>
            <a:ext cx="1325933" cy="1174840"/>
          </a:xfrm>
          <a:prstGeom prst="ellipse">
            <a:avLst/>
          </a:prstGeom>
          <a:blipFill rotWithShape="1">
            <a:blip r:embed="rId6">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8" name="Google Shape;438;p2"/>
          <p:cNvSpPr/>
          <p:nvPr/>
        </p:nvSpPr>
        <p:spPr>
          <a:xfrm>
            <a:off x="5273892" y="3130328"/>
            <a:ext cx="1325933" cy="1174840"/>
          </a:xfrm>
          <a:prstGeom prst="ellipse">
            <a:avLst/>
          </a:prstGeom>
          <a:blipFill rotWithShape="1">
            <a:blip r:embed="rId7">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9" name="Google Shape;439;p2"/>
          <p:cNvSpPr/>
          <p:nvPr/>
        </p:nvSpPr>
        <p:spPr>
          <a:xfrm>
            <a:off x="6573446" y="4421333"/>
            <a:ext cx="1325933" cy="1174840"/>
          </a:xfrm>
          <a:prstGeom prst="ellipse">
            <a:avLst/>
          </a:prstGeom>
          <a:blipFill rotWithShape="1">
            <a:blip r:embed="rId8">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0" name="Google Shape;440;p2"/>
          <p:cNvSpPr/>
          <p:nvPr/>
        </p:nvSpPr>
        <p:spPr>
          <a:xfrm>
            <a:off x="8006423" y="3126626"/>
            <a:ext cx="1325933" cy="1174840"/>
          </a:xfrm>
          <a:prstGeom prst="ellipse">
            <a:avLst/>
          </a:prstGeom>
          <a:blipFill rotWithShape="1">
            <a:blip r:embed="rId9">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1" name="Google Shape;441;p2"/>
          <p:cNvSpPr/>
          <p:nvPr/>
        </p:nvSpPr>
        <p:spPr>
          <a:xfrm>
            <a:off x="9508796" y="4471403"/>
            <a:ext cx="1210043" cy="1074700"/>
          </a:xfrm>
          <a:prstGeom prst="ellipse">
            <a:avLst/>
          </a:prstGeom>
          <a:blipFill rotWithShape="1">
            <a:blip r:embed="rId10">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2" name="Google Shape;442;p2"/>
          <p:cNvSpPr/>
          <p:nvPr/>
        </p:nvSpPr>
        <p:spPr>
          <a:xfrm>
            <a:off x="10884659" y="4463305"/>
            <a:ext cx="1210042" cy="1090896"/>
          </a:xfrm>
          <a:prstGeom prst="ellipse">
            <a:avLst/>
          </a:prstGeom>
          <a:blipFill rotWithShape="1">
            <a:blip r:embed="rId11">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3" name="Google Shape;443;p2"/>
          <p:cNvSpPr/>
          <p:nvPr/>
        </p:nvSpPr>
        <p:spPr>
          <a:xfrm>
            <a:off x="10283351" y="3126626"/>
            <a:ext cx="1210043" cy="1174840"/>
          </a:xfrm>
          <a:prstGeom prst="ellipse">
            <a:avLst/>
          </a:prstGeom>
          <a:blipFill rotWithShape="1">
            <a:blip r:embed="rId12">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star with black outline&#10;&#10;AI-generated content may be incorrect." id="444" name="Google Shape;444;p2"/>
          <p:cNvPicPr preferRelativeResize="0"/>
          <p:nvPr/>
        </p:nvPicPr>
        <p:blipFill rotWithShape="1">
          <a:blip r:embed="rId13">
            <a:alphaModFix/>
          </a:blip>
          <a:srcRect b="0" l="0" r="0" t="0"/>
          <a:stretch/>
        </p:blipFill>
        <p:spPr>
          <a:xfrm>
            <a:off x="9814329" y="267169"/>
            <a:ext cx="1558561" cy="155856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449" name="Shape 449"/>
        <p:cNvGrpSpPr/>
        <p:nvPr/>
      </p:nvGrpSpPr>
      <p:grpSpPr>
        <a:xfrm>
          <a:off x="0" y="0"/>
          <a:ext cx="0" cy="0"/>
          <a:chOff x="0" y="0"/>
          <a:chExt cx="0" cy="0"/>
        </a:xfrm>
      </p:grpSpPr>
      <p:sp>
        <p:nvSpPr>
          <p:cNvPr id="450" name="Google Shape;450;p3"/>
          <p:cNvSpPr txBox="1"/>
          <p:nvPr>
            <p:ph type="ctrTitle"/>
          </p:nvPr>
        </p:nvSpPr>
        <p:spPr>
          <a:xfrm>
            <a:off x="663259" y="645637"/>
            <a:ext cx="6448287" cy="899654"/>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en-US">
                <a:latin typeface="Avenir"/>
                <a:ea typeface="Avenir"/>
                <a:cs typeface="Avenir"/>
                <a:sym typeface="Avenir"/>
              </a:rPr>
              <a:t>A Brief History of AI</a:t>
            </a:r>
            <a:endParaRPr/>
          </a:p>
        </p:txBody>
      </p:sp>
      <p:sp>
        <p:nvSpPr>
          <p:cNvPr id="451" name="Google Shape;451;p3"/>
          <p:cNvSpPr txBox="1"/>
          <p:nvPr>
            <p:ph idx="1" type="subTitle"/>
          </p:nvPr>
        </p:nvSpPr>
        <p:spPr>
          <a:xfrm>
            <a:off x="154172" y="44035"/>
            <a:ext cx="4668266" cy="340098"/>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dk1"/>
              </a:buClr>
              <a:buSzPts val="2000"/>
              <a:buNone/>
            </a:pPr>
            <a:r>
              <a:rPr lang="en-US" sz="2000">
                <a:latin typeface="Avenir"/>
                <a:ea typeface="Avenir"/>
                <a:cs typeface="Avenir"/>
                <a:sym typeface="Avenir"/>
              </a:rPr>
              <a:t>AI for Me: In School, In Work, In Life</a:t>
            </a:r>
            <a:endParaRPr/>
          </a:p>
        </p:txBody>
      </p:sp>
      <p:sp>
        <p:nvSpPr>
          <p:cNvPr id="452" name="Google Shape;452;p3"/>
          <p:cNvSpPr/>
          <p:nvPr/>
        </p:nvSpPr>
        <p:spPr>
          <a:xfrm>
            <a:off x="0" y="0"/>
            <a:ext cx="415636" cy="6858000"/>
          </a:xfrm>
          <a:prstGeom prst="rect">
            <a:avLst/>
          </a:prstGeom>
          <a:gradFill>
            <a:gsLst>
              <a:gs pos="0">
                <a:srgbClr val="F47321"/>
              </a:gs>
              <a:gs pos="87000">
                <a:srgbClr val="005030"/>
              </a:gs>
              <a:gs pos="100000">
                <a:srgbClr val="00503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3" name="Google Shape;453;p3"/>
          <p:cNvSpPr txBox="1"/>
          <p:nvPr/>
        </p:nvSpPr>
        <p:spPr>
          <a:xfrm>
            <a:off x="415636" y="6596390"/>
            <a:ext cx="466826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F0000"/>
                </a:solidFill>
                <a:latin typeface="Avenir"/>
                <a:ea typeface="Avenir"/>
                <a:cs typeface="Avenir"/>
                <a:sym typeface="Avenir"/>
              </a:rPr>
              <a:t>Disclaimer: Generative AI was used to aid in the design of these slides</a:t>
            </a:r>
            <a:endParaRPr/>
          </a:p>
        </p:txBody>
      </p:sp>
      <p:sp>
        <p:nvSpPr>
          <p:cNvPr id="454" name="Google Shape;454;p3"/>
          <p:cNvSpPr txBox="1"/>
          <p:nvPr/>
        </p:nvSpPr>
        <p:spPr>
          <a:xfrm>
            <a:off x="9814329" y="6127031"/>
            <a:ext cx="2441694"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venir"/>
                <a:ea typeface="Avenir"/>
                <a:cs typeface="Avenir"/>
                <a:sym typeface="Avenir"/>
              </a:rPr>
              <a:t>Huseyin Kocak, University of Miami</a:t>
            </a:r>
            <a:endParaRPr/>
          </a:p>
          <a:p>
            <a:pPr indent="0" lvl="0" marL="0" marR="0" rtl="0" algn="l">
              <a:spcBef>
                <a:spcPts val="0"/>
              </a:spcBef>
              <a:spcAft>
                <a:spcPts val="0"/>
              </a:spcAft>
              <a:buNone/>
            </a:pPr>
            <a:r>
              <a:rPr lang="en-US" sz="1100">
                <a:solidFill>
                  <a:schemeClr val="dk1"/>
                </a:solidFill>
                <a:latin typeface="Avenir"/>
                <a:ea typeface="Avenir"/>
                <a:cs typeface="Avenir"/>
                <a:sym typeface="Avenir"/>
              </a:rPr>
              <a:t>Dilip Sarkar, University of Miami</a:t>
            </a:r>
            <a:endParaRPr/>
          </a:p>
          <a:p>
            <a:pPr indent="0" lvl="0" marL="0" marR="0" rtl="0" algn="l">
              <a:spcBef>
                <a:spcPts val="0"/>
              </a:spcBef>
              <a:spcAft>
                <a:spcPts val="0"/>
              </a:spcAft>
              <a:buNone/>
            </a:pPr>
            <a:r>
              <a:rPr lang="en-US" sz="1100">
                <a:solidFill>
                  <a:schemeClr val="dk1"/>
                </a:solidFill>
                <a:latin typeface="Avenir"/>
                <a:ea typeface="Avenir"/>
                <a:cs typeface="Avenir"/>
                <a:sym typeface="Avenir"/>
              </a:rPr>
              <a:t>Collin Connors, University of Miami</a:t>
            </a:r>
            <a:endParaRPr/>
          </a:p>
        </p:txBody>
      </p:sp>
      <p:sp>
        <p:nvSpPr>
          <p:cNvPr id="455" name="Google Shape;455;p3"/>
          <p:cNvSpPr txBox="1"/>
          <p:nvPr/>
        </p:nvSpPr>
        <p:spPr>
          <a:xfrm>
            <a:off x="1904205" y="1893808"/>
            <a:ext cx="610221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“Genetics researchers have fruit flies. Oncologists have white mice. For pioneering computer scientists studying artificial intelligence, it was games” – IBM The Games that Helped AI Evolve</a:t>
            </a:r>
            <a:endParaRPr/>
          </a:p>
        </p:txBody>
      </p:sp>
      <p:sp>
        <p:nvSpPr>
          <p:cNvPr id="456" name="Google Shape;456;p3"/>
          <p:cNvSpPr/>
          <p:nvPr/>
        </p:nvSpPr>
        <p:spPr>
          <a:xfrm>
            <a:off x="445396" y="3524186"/>
            <a:ext cx="1325933" cy="117484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7" name="Google Shape;457;p3"/>
          <p:cNvSpPr/>
          <p:nvPr/>
        </p:nvSpPr>
        <p:spPr>
          <a:xfrm>
            <a:off x="1632860" y="4823168"/>
            <a:ext cx="1325933" cy="1174840"/>
          </a:xfrm>
          <a:prstGeom prst="ellipse">
            <a:avLst/>
          </a:prstGeom>
          <a:blipFill rotWithShape="1">
            <a:blip r:embed="rId4">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8" name="Google Shape;458;p3"/>
          <p:cNvSpPr/>
          <p:nvPr/>
        </p:nvSpPr>
        <p:spPr>
          <a:xfrm>
            <a:off x="2859644" y="3524186"/>
            <a:ext cx="1325933" cy="1174840"/>
          </a:xfrm>
          <a:prstGeom prst="ellipse">
            <a:avLst/>
          </a:prstGeom>
          <a:blipFill rotWithShape="1">
            <a:blip r:embed="rId5">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9" name="Google Shape;459;p3"/>
          <p:cNvSpPr/>
          <p:nvPr/>
        </p:nvSpPr>
        <p:spPr>
          <a:xfrm>
            <a:off x="4103153" y="4823168"/>
            <a:ext cx="1325933" cy="1174840"/>
          </a:xfrm>
          <a:prstGeom prst="ellipse">
            <a:avLst/>
          </a:prstGeom>
          <a:blipFill rotWithShape="1">
            <a:blip r:embed="rId6">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0" name="Google Shape;460;p3"/>
          <p:cNvSpPr/>
          <p:nvPr/>
        </p:nvSpPr>
        <p:spPr>
          <a:xfrm>
            <a:off x="5273892" y="3527888"/>
            <a:ext cx="1325933" cy="1174840"/>
          </a:xfrm>
          <a:prstGeom prst="ellipse">
            <a:avLst/>
          </a:prstGeom>
          <a:blipFill rotWithShape="1">
            <a:blip r:embed="rId7">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1" name="Google Shape;461;p3"/>
          <p:cNvSpPr/>
          <p:nvPr/>
        </p:nvSpPr>
        <p:spPr>
          <a:xfrm>
            <a:off x="6573446" y="4818893"/>
            <a:ext cx="1325933" cy="1174840"/>
          </a:xfrm>
          <a:prstGeom prst="ellipse">
            <a:avLst/>
          </a:prstGeom>
          <a:blipFill rotWithShape="1">
            <a:blip r:embed="rId8">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3"/>
          <p:cNvSpPr/>
          <p:nvPr/>
        </p:nvSpPr>
        <p:spPr>
          <a:xfrm>
            <a:off x="8006423" y="3524186"/>
            <a:ext cx="1325933" cy="1174840"/>
          </a:xfrm>
          <a:prstGeom prst="ellipse">
            <a:avLst/>
          </a:prstGeom>
          <a:blipFill rotWithShape="1">
            <a:blip r:embed="rId9">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3" name="Google Shape;463;p3"/>
          <p:cNvSpPr/>
          <p:nvPr/>
        </p:nvSpPr>
        <p:spPr>
          <a:xfrm>
            <a:off x="9508796" y="4868963"/>
            <a:ext cx="1210043" cy="1074700"/>
          </a:xfrm>
          <a:prstGeom prst="ellipse">
            <a:avLst/>
          </a:prstGeom>
          <a:blipFill rotWithShape="1">
            <a:blip r:embed="rId10">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4" name="Google Shape;464;p3"/>
          <p:cNvSpPr/>
          <p:nvPr/>
        </p:nvSpPr>
        <p:spPr>
          <a:xfrm>
            <a:off x="10884659" y="4860865"/>
            <a:ext cx="1210042" cy="1090896"/>
          </a:xfrm>
          <a:prstGeom prst="ellipse">
            <a:avLst/>
          </a:prstGeom>
          <a:blipFill rotWithShape="1">
            <a:blip r:embed="rId11">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5" name="Google Shape;465;p3"/>
          <p:cNvSpPr/>
          <p:nvPr/>
        </p:nvSpPr>
        <p:spPr>
          <a:xfrm>
            <a:off x="10283351" y="3524186"/>
            <a:ext cx="1210043" cy="1174840"/>
          </a:xfrm>
          <a:prstGeom prst="ellipse">
            <a:avLst/>
          </a:prstGeom>
          <a:blipFill rotWithShape="1">
            <a:blip r:embed="rId12">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star with black outline&#10;&#10;AI-generated content may be incorrect." id="466" name="Google Shape;466;p3"/>
          <p:cNvPicPr preferRelativeResize="0"/>
          <p:nvPr/>
        </p:nvPicPr>
        <p:blipFill rotWithShape="1">
          <a:blip r:embed="rId13">
            <a:alphaModFix/>
          </a:blip>
          <a:srcRect b="0" l="0" r="0" t="0"/>
          <a:stretch/>
        </p:blipFill>
        <p:spPr>
          <a:xfrm>
            <a:off x="9814329" y="64542"/>
            <a:ext cx="1558561" cy="155856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471" name="Shape 471"/>
        <p:cNvGrpSpPr/>
        <p:nvPr/>
      </p:nvGrpSpPr>
      <p:grpSpPr>
        <a:xfrm>
          <a:off x="0" y="0"/>
          <a:ext cx="0" cy="0"/>
          <a:chOff x="0" y="0"/>
          <a:chExt cx="0" cy="0"/>
        </a:xfrm>
      </p:grpSpPr>
      <p:sp>
        <p:nvSpPr>
          <p:cNvPr id="472" name="Google Shape;472;p4"/>
          <p:cNvSpPr txBox="1"/>
          <p:nvPr>
            <p:ph type="ctrTitle"/>
          </p:nvPr>
        </p:nvSpPr>
        <p:spPr>
          <a:xfrm>
            <a:off x="563868" y="146795"/>
            <a:ext cx="6979932" cy="107582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Roboto"/>
              <a:buNone/>
            </a:pPr>
            <a:r>
              <a:rPr lang="en-US">
                <a:latin typeface="Roboto"/>
                <a:ea typeface="Roboto"/>
                <a:cs typeface="Roboto"/>
                <a:sym typeface="Roboto"/>
              </a:rPr>
              <a:t>A Brief History of AI</a:t>
            </a:r>
            <a:endParaRPr/>
          </a:p>
        </p:txBody>
      </p:sp>
      <p:sp>
        <p:nvSpPr>
          <p:cNvPr id="473" name="Google Shape;473;p4"/>
          <p:cNvSpPr/>
          <p:nvPr/>
        </p:nvSpPr>
        <p:spPr>
          <a:xfrm>
            <a:off x="0" y="0"/>
            <a:ext cx="415636" cy="6858000"/>
          </a:xfrm>
          <a:prstGeom prst="rect">
            <a:avLst/>
          </a:prstGeom>
          <a:gradFill>
            <a:gsLst>
              <a:gs pos="0">
                <a:srgbClr val="F47321"/>
              </a:gs>
              <a:gs pos="87000">
                <a:srgbClr val="005030"/>
              </a:gs>
              <a:gs pos="100000">
                <a:srgbClr val="00503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4" name="Google Shape;474;p4"/>
          <p:cNvSpPr txBox="1"/>
          <p:nvPr/>
        </p:nvSpPr>
        <p:spPr>
          <a:xfrm>
            <a:off x="415636" y="6596390"/>
            <a:ext cx="456086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F0000"/>
                </a:solidFill>
                <a:latin typeface="Roboto"/>
                <a:ea typeface="Roboto"/>
                <a:cs typeface="Roboto"/>
                <a:sym typeface="Roboto"/>
              </a:rPr>
              <a:t>Disclaimer: Generative AI was used to aid in the design of these slides</a:t>
            </a:r>
            <a:endParaRPr/>
          </a:p>
        </p:txBody>
      </p:sp>
      <p:sp>
        <p:nvSpPr>
          <p:cNvPr id="475" name="Google Shape;475;p4"/>
          <p:cNvSpPr txBox="1"/>
          <p:nvPr/>
        </p:nvSpPr>
        <p:spPr>
          <a:xfrm>
            <a:off x="9814329" y="6127031"/>
            <a:ext cx="2387192"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Roboto"/>
                <a:ea typeface="Roboto"/>
                <a:cs typeface="Roboto"/>
                <a:sym typeface="Roboto"/>
              </a:rPr>
              <a:t>Huseyin Kocak, University of Miami</a:t>
            </a:r>
            <a:endParaRPr/>
          </a:p>
          <a:p>
            <a:pPr indent="0" lvl="0" marL="0" marR="0" rtl="0" algn="l">
              <a:spcBef>
                <a:spcPts val="0"/>
              </a:spcBef>
              <a:spcAft>
                <a:spcPts val="0"/>
              </a:spcAft>
              <a:buNone/>
            </a:pPr>
            <a:r>
              <a:rPr lang="en-US" sz="1100">
                <a:solidFill>
                  <a:schemeClr val="dk1"/>
                </a:solidFill>
                <a:latin typeface="Roboto"/>
                <a:ea typeface="Roboto"/>
                <a:cs typeface="Roboto"/>
                <a:sym typeface="Roboto"/>
              </a:rPr>
              <a:t>Dilip Sarkar, University of Miami</a:t>
            </a:r>
            <a:endParaRPr/>
          </a:p>
          <a:p>
            <a:pPr indent="0" lvl="0" marL="0" marR="0" rtl="0" algn="l">
              <a:spcBef>
                <a:spcPts val="0"/>
              </a:spcBef>
              <a:spcAft>
                <a:spcPts val="0"/>
              </a:spcAft>
              <a:buNone/>
            </a:pPr>
            <a:r>
              <a:rPr lang="en-US" sz="1100">
                <a:solidFill>
                  <a:schemeClr val="dk1"/>
                </a:solidFill>
                <a:latin typeface="Roboto"/>
                <a:ea typeface="Roboto"/>
                <a:cs typeface="Roboto"/>
                <a:sym typeface="Roboto"/>
              </a:rPr>
              <a:t>Collin Connors, University of Miami</a:t>
            </a:r>
            <a:endParaRPr/>
          </a:p>
        </p:txBody>
      </p:sp>
      <p:sp>
        <p:nvSpPr>
          <p:cNvPr id="476" name="Google Shape;476;p4"/>
          <p:cNvSpPr txBox="1"/>
          <p:nvPr/>
        </p:nvSpPr>
        <p:spPr>
          <a:xfrm>
            <a:off x="609533" y="1338781"/>
            <a:ext cx="728984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Roboto"/>
                <a:ea typeface="Roboto"/>
                <a:cs typeface="Roboto"/>
                <a:sym typeface="Roboto"/>
              </a:rPr>
              <a:t>“Genetics researchers have fruit flies. Oncologists have white mice. For pioneering computer scientists studying artificial intelligence, it was games” – IBM The Games that Helped AI Evolve</a:t>
            </a:r>
            <a:endParaRPr/>
          </a:p>
        </p:txBody>
      </p:sp>
      <p:sp>
        <p:nvSpPr>
          <p:cNvPr id="477" name="Google Shape;477;p4"/>
          <p:cNvSpPr/>
          <p:nvPr/>
        </p:nvSpPr>
        <p:spPr>
          <a:xfrm>
            <a:off x="445396" y="3126626"/>
            <a:ext cx="1325933" cy="1174840"/>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8" name="Google Shape;478;p4"/>
          <p:cNvSpPr/>
          <p:nvPr/>
        </p:nvSpPr>
        <p:spPr>
          <a:xfrm>
            <a:off x="1632860" y="4425608"/>
            <a:ext cx="1325933" cy="1174840"/>
          </a:xfrm>
          <a:prstGeom prst="ellipse">
            <a:avLst/>
          </a:prstGeom>
          <a:blipFill rotWithShape="1">
            <a:blip r:embed="rId4">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9" name="Google Shape;479;p4"/>
          <p:cNvSpPr/>
          <p:nvPr/>
        </p:nvSpPr>
        <p:spPr>
          <a:xfrm>
            <a:off x="2859644" y="3126626"/>
            <a:ext cx="1325933" cy="1174840"/>
          </a:xfrm>
          <a:prstGeom prst="ellipse">
            <a:avLst/>
          </a:prstGeom>
          <a:blipFill rotWithShape="1">
            <a:blip r:embed="rId5">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0" name="Google Shape;480;p4"/>
          <p:cNvSpPr/>
          <p:nvPr/>
        </p:nvSpPr>
        <p:spPr>
          <a:xfrm>
            <a:off x="4103153" y="4425608"/>
            <a:ext cx="1325933" cy="1174840"/>
          </a:xfrm>
          <a:prstGeom prst="ellipse">
            <a:avLst/>
          </a:prstGeom>
          <a:blipFill rotWithShape="1">
            <a:blip r:embed="rId6">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1" name="Google Shape;481;p4"/>
          <p:cNvSpPr/>
          <p:nvPr/>
        </p:nvSpPr>
        <p:spPr>
          <a:xfrm>
            <a:off x="5273892" y="3130328"/>
            <a:ext cx="1325933" cy="1174840"/>
          </a:xfrm>
          <a:prstGeom prst="ellipse">
            <a:avLst/>
          </a:prstGeom>
          <a:blipFill rotWithShape="1">
            <a:blip r:embed="rId7">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2" name="Google Shape;482;p4"/>
          <p:cNvSpPr/>
          <p:nvPr/>
        </p:nvSpPr>
        <p:spPr>
          <a:xfrm>
            <a:off x="6573446" y="4421333"/>
            <a:ext cx="1325933" cy="1174840"/>
          </a:xfrm>
          <a:prstGeom prst="ellipse">
            <a:avLst/>
          </a:prstGeom>
          <a:blipFill rotWithShape="1">
            <a:blip r:embed="rId8">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3" name="Google Shape;483;p4"/>
          <p:cNvSpPr/>
          <p:nvPr/>
        </p:nvSpPr>
        <p:spPr>
          <a:xfrm>
            <a:off x="8006423" y="3126626"/>
            <a:ext cx="1325933" cy="1174840"/>
          </a:xfrm>
          <a:prstGeom prst="ellipse">
            <a:avLst/>
          </a:prstGeom>
          <a:blipFill rotWithShape="1">
            <a:blip r:embed="rId9">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4" name="Google Shape;484;p4"/>
          <p:cNvSpPr/>
          <p:nvPr/>
        </p:nvSpPr>
        <p:spPr>
          <a:xfrm>
            <a:off x="9508796" y="4471403"/>
            <a:ext cx="1210043" cy="1074700"/>
          </a:xfrm>
          <a:prstGeom prst="ellipse">
            <a:avLst/>
          </a:prstGeom>
          <a:blipFill rotWithShape="1">
            <a:blip r:embed="rId10">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5" name="Google Shape;485;p4"/>
          <p:cNvSpPr/>
          <p:nvPr/>
        </p:nvSpPr>
        <p:spPr>
          <a:xfrm>
            <a:off x="10884659" y="4463305"/>
            <a:ext cx="1210042" cy="1090896"/>
          </a:xfrm>
          <a:prstGeom prst="ellipse">
            <a:avLst/>
          </a:prstGeom>
          <a:blipFill rotWithShape="1">
            <a:blip r:embed="rId11">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6" name="Google Shape;486;p4"/>
          <p:cNvSpPr/>
          <p:nvPr/>
        </p:nvSpPr>
        <p:spPr>
          <a:xfrm>
            <a:off x="10283351" y="3126626"/>
            <a:ext cx="1210043" cy="1174840"/>
          </a:xfrm>
          <a:prstGeom prst="ellipse">
            <a:avLst/>
          </a:prstGeom>
          <a:blipFill rotWithShape="1">
            <a:blip r:embed="rId12">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star with black outline&#10;&#10;AI-generated content may be incorrect." id="487" name="Google Shape;487;p4"/>
          <p:cNvPicPr preferRelativeResize="0"/>
          <p:nvPr/>
        </p:nvPicPr>
        <p:blipFill rotWithShape="1">
          <a:blip r:embed="rId13">
            <a:alphaModFix/>
          </a:blip>
          <a:srcRect b="0" l="0" r="0" t="0"/>
          <a:stretch/>
        </p:blipFill>
        <p:spPr>
          <a:xfrm>
            <a:off x="9814329" y="267169"/>
            <a:ext cx="1558561" cy="15585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9" name="Shape 119"/>
        <p:cNvGrpSpPr/>
        <p:nvPr/>
      </p:nvGrpSpPr>
      <p:grpSpPr>
        <a:xfrm>
          <a:off x="0" y="0"/>
          <a:ext cx="0" cy="0"/>
          <a:chOff x="0" y="0"/>
          <a:chExt cx="0" cy="0"/>
        </a:xfrm>
      </p:grpSpPr>
      <p:sp>
        <p:nvSpPr>
          <p:cNvPr id="120" name="Google Shape;120;g363ac02c75a_1_69"/>
          <p:cNvSpPr txBox="1"/>
          <p:nvPr>
            <p:ph type="title"/>
          </p:nvPr>
        </p:nvSpPr>
        <p:spPr>
          <a:xfrm>
            <a:off x="3051299" y="365125"/>
            <a:ext cx="8818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Norbert </a:t>
            </a:r>
            <a:r>
              <a:rPr lang="en-US">
                <a:latin typeface="Avenir"/>
                <a:ea typeface="Avenir"/>
                <a:cs typeface="Avenir"/>
                <a:sym typeface="Avenir"/>
              </a:rPr>
              <a:t>Wiener</a:t>
            </a:r>
            <a:r>
              <a:rPr lang="en-US">
                <a:latin typeface="Avenir"/>
                <a:ea typeface="Avenir"/>
                <a:cs typeface="Avenir"/>
                <a:sym typeface="Avenir"/>
              </a:rPr>
              <a:t> and Cybernetics - 1940’s</a:t>
            </a:r>
            <a:endParaRPr/>
          </a:p>
        </p:txBody>
      </p:sp>
      <p:sp>
        <p:nvSpPr>
          <p:cNvPr id="121" name="Google Shape;121;g363ac02c75a_1_69"/>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g363ac02c75a_1_69"/>
          <p:cNvSpPr txBox="1"/>
          <p:nvPr>
            <p:ph idx="1" type="body"/>
          </p:nvPr>
        </p:nvSpPr>
        <p:spPr>
          <a:xfrm>
            <a:off x="838200" y="1825625"/>
            <a:ext cx="6264600" cy="4677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Avenir"/>
                <a:ea typeface="Avenir"/>
                <a:cs typeface="Avenir"/>
                <a:sym typeface="Avenir"/>
              </a:rPr>
              <a:t>Mathematician &amp; engineer at MIT</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Coined the term Cybernetics in 1948 with his book </a:t>
            </a:r>
            <a:r>
              <a:rPr i="1" lang="en-US">
                <a:latin typeface="Avenir"/>
                <a:ea typeface="Avenir"/>
                <a:cs typeface="Avenir"/>
                <a:sym typeface="Avenir"/>
              </a:rPr>
              <a:t>Cybernetics: Or Control and Communication in the Animal and the Machine</a:t>
            </a:r>
            <a:endParaRPr i="1">
              <a:latin typeface="Avenir"/>
              <a:ea typeface="Avenir"/>
              <a:cs typeface="Avenir"/>
              <a:sym typeface="Avenir"/>
            </a:endParaRPr>
          </a:p>
          <a:p>
            <a:pPr indent="-228600" lvl="1" marL="685800" rtl="0" algn="l">
              <a:lnSpc>
                <a:spcPct val="90000"/>
              </a:lnSpc>
              <a:spcBef>
                <a:spcPts val="1000"/>
              </a:spcBef>
              <a:spcAft>
                <a:spcPts val="0"/>
              </a:spcAft>
              <a:buSzPts val="1800"/>
              <a:buFont typeface="Avenir"/>
              <a:buChar char="•"/>
            </a:pPr>
            <a:r>
              <a:rPr lang="en-US">
                <a:latin typeface="Avenir"/>
                <a:ea typeface="Avenir"/>
                <a:cs typeface="Avenir"/>
                <a:sym typeface="Avenir"/>
              </a:rPr>
              <a:t>The scientific study of control and communication in animals, humans, and machines.</a:t>
            </a:r>
            <a:endParaRPr>
              <a:latin typeface="Avenir"/>
              <a:ea typeface="Avenir"/>
              <a:cs typeface="Avenir"/>
              <a:sym typeface="Avenir"/>
            </a:endParaRPr>
          </a:p>
          <a:p>
            <a:pPr indent="-228600" lvl="0" marL="228600" rtl="0" algn="l">
              <a:lnSpc>
                <a:spcPct val="90000"/>
              </a:lnSpc>
              <a:spcBef>
                <a:spcPts val="1000"/>
              </a:spcBef>
              <a:spcAft>
                <a:spcPts val="0"/>
              </a:spcAft>
              <a:buSzPts val="1800"/>
              <a:buFont typeface="Avenir"/>
              <a:buChar char="•"/>
            </a:pPr>
            <a:r>
              <a:rPr lang="en-US">
                <a:latin typeface="Avenir"/>
                <a:ea typeface="Avenir"/>
                <a:cs typeface="Avenir"/>
                <a:sym typeface="Avenir"/>
              </a:rPr>
              <a:t>He presents the idea of a feedback system where a machine can adjust based on the output </a:t>
            </a:r>
            <a:endParaRPr>
              <a:latin typeface="Avenir"/>
              <a:ea typeface="Avenir"/>
              <a:cs typeface="Avenir"/>
              <a:sym typeface="Avenir"/>
            </a:endParaRPr>
          </a:p>
        </p:txBody>
      </p:sp>
      <p:pic>
        <p:nvPicPr>
          <p:cNvPr id="123" name="Google Shape;123;g363ac02c75a_1_69"/>
          <p:cNvPicPr preferRelativeResize="0"/>
          <p:nvPr/>
        </p:nvPicPr>
        <p:blipFill>
          <a:blip r:embed="rId3">
            <a:alphaModFix/>
          </a:blip>
          <a:stretch>
            <a:fillRect/>
          </a:stretch>
        </p:blipFill>
        <p:spPr>
          <a:xfrm>
            <a:off x="1366175" y="393475"/>
            <a:ext cx="1225500" cy="1269000"/>
          </a:xfrm>
          <a:prstGeom prst="ellipse">
            <a:avLst/>
          </a:prstGeom>
          <a:noFill/>
          <a:ln>
            <a:noFill/>
          </a:ln>
          <a:effectLst>
            <a:outerShdw blurRad="57150" rotWithShape="0" algn="bl" dir="5400000" dist="19050">
              <a:srgbClr val="000000">
                <a:alpha val="50000"/>
              </a:srgbClr>
            </a:outerShdw>
          </a:effectLst>
        </p:spPr>
      </p:pic>
      <p:pic>
        <p:nvPicPr>
          <p:cNvPr id="124" name="Google Shape;124;g363ac02c75a_1_69"/>
          <p:cNvPicPr preferRelativeResize="0"/>
          <p:nvPr/>
        </p:nvPicPr>
        <p:blipFill>
          <a:blip r:embed="rId4">
            <a:alphaModFix/>
          </a:blip>
          <a:stretch>
            <a:fillRect/>
          </a:stretch>
        </p:blipFill>
        <p:spPr>
          <a:xfrm>
            <a:off x="7102700" y="2478025"/>
            <a:ext cx="4914000" cy="23778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9" name="Shape 129"/>
        <p:cNvGrpSpPr/>
        <p:nvPr/>
      </p:nvGrpSpPr>
      <p:grpSpPr>
        <a:xfrm>
          <a:off x="0" y="0"/>
          <a:ext cx="0" cy="0"/>
          <a:chOff x="0" y="0"/>
          <a:chExt cx="0" cy="0"/>
        </a:xfrm>
      </p:grpSpPr>
      <p:sp>
        <p:nvSpPr>
          <p:cNvPr id="130" name="Google Shape;130;p7"/>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Alan </a:t>
            </a:r>
            <a:r>
              <a:rPr lang="en-US">
                <a:latin typeface="Avenir"/>
                <a:ea typeface="Avenir"/>
                <a:cs typeface="Avenir"/>
                <a:sym typeface="Avenir"/>
              </a:rPr>
              <a:t>Turing</a:t>
            </a:r>
            <a:r>
              <a:rPr lang="en-US">
                <a:latin typeface="Avenir"/>
                <a:ea typeface="Avenir"/>
                <a:cs typeface="Avenir"/>
                <a:sym typeface="Avenir"/>
              </a:rPr>
              <a:t> and the Imitation Game – 1950’s</a:t>
            </a:r>
            <a:endParaRPr/>
          </a:p>
        </p:txBody>
      </p:sp>
      <p:sp>
        <p:nvSpPr>
          <p:cNvPr id="131" name="Google Shape;131;p7"/>
          <p:cNvSpPr txBox="1"/>
          <p:nvPr>
            <p:ph idx="1" type="body"/>
          </p:nvPr>
        </p:nvSpPr>
        <p:spPr>
          <a:xfrm>
            <a:off x="838200" y="1825625"/>
            <a:ext cx="7798904"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latin typeface="Avenir"/>
                <a:ea typeface="Avenir"/>
                <a:cs typeface="Avenir"/>
                <a:sym typeface="Avenir"/>
              </a:rPr>
              <a:t>English Mathematician and Computer Scientist</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Created a machine to break the German Enigma code during WWII</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“A variant of Lady Lovelace's objection states that a machine can ‘never do anything really new.’ … A better variant of the objection says that a machine can never ‘take us by surprise.’ This statement is a more direct challenge and can be met directly. Machines take me by surprise with great frequency.” </a:t>
            </a:r>
            <a:endParaRPr/>
          </a:p>
          <a:p>
            <a:pPr indent="-50800" lvl="0" marL="228600" rtl="0" algn="l">
              <a:lnSpc>
                <a:spcPct val="90000"/>
              </a:lnSpc>
              <a:spcBef>
                <a:spcPts val="1000"/>
              </a:spcBef>
              <a:spcAft>
                <a:spcPts val="0"/>
              </a:spcAft>
              <a:buClr>
                <a:schemeClr val="dk1"/>
              </a:buClr>
              <a:buSzPts val="2800"/>
              <a:buNone/>
            </a:pPr>
            <a:r>
              <a:t/>
            </a:r>
            <a:endParaRPr>
              <a:latin typeface="Avenir"/>
              <a:ea typeface="Avenir"/>
              <a:cs typeface="Avenir"/>
              <a:sym typeface="Avenir"/>
            </a:endParaRPr>
          </a:p>
          <a:p>
            <a:pPr indent="-50800" lvl="0" marL="228600" rtl="0" algn="l">
              <a:lnSpc>
                <a:spcPct val="90000"/>
              </a:lnSpc>
              <a:spcBef>
                <a:spcPts val="1000"/>
              </a:spcBef>
              <a:spcAft>
                <a:spcPts val="0"/>
              </a:spcAft>
              <a:buClr>
                <a:schemeClr val="dk1"/>
              </a:buClr>
              <a:buSzPts val="2800"/>
              <a:buNone/>
            </a:pPr>
            <a:r>
              <a:t/>
            </a:r>
            <a:endParaRPr>
              <a:latin typeface="Avenir"/>
              <a:ea typeface="Avenir"/>
              <a:cs typeface="Avenir"/>
              <a:sym typeface="Avenir"/>
            </a:endParaRPr>
          </a:p>
          <a:p>
            <a:pPr indent="-50800" lvl="0" marL="228600" rtl="0" algn="l">
              <a:lnSpc>
                <a:spcPct val="90000"/>
              </a:lnSpc>
              <a:spcBef>
                <a:spcPts val="1000"/>
              </a:spcBef>
              <a:spcAft>
                <a:spcPts val="0"/>
              </a:spcAft>
              <a:buClr>
                <a:schemeClr val="dk1"/>
              </a:buClr>
              <a:buSzPts val="2800"/>
              <a:buNone/>
            </a:pPr>
            <a:r>
              <a:t/>
            </a:r>
            <a:endParaRPr>
              <a:latin typeface="Avenir"/>
              <a:ea typeface="Avenir"/>
              <a:cs typeface="Avenir"/>
              <a:sym typeface="Avenir"/>
            </a:endParaRPr>
          </a:p>
          <a:p>
            <a:pPr indent="-76200" lvl="1" marL="685800" rtl="0" algn="l">
              <a:lnSpc>
                <a:spcPct val="90000"/>
              </a:lnSpc>
              <a:spcBef>
                <a:spcPts val="500"/>
              </a:spcBef>
              <a:spcAft>
                <a:spcPts val="0"/>
              </a:spcAft>
              <a:buClr>
                <a:schemeClr val="dk1"/>
              </a:buClr>
              <a:buSzPts val="2400"/>
              <a:buNone/>
            </a:pPr>
            <a:r>
              <a:t/>
            </a:r>
            <a:endParaRPr>
              <a:latin typeface="Avenir"/>
              <a:ea typeface="Avenir"/>
              <a:cs typeface="Avenir"/>
              <a:sym typeface="Avenir"/>
            </a:endParaRPr>
          </a:p>
          <a:p>
            <a:pPr indent="-76200" lvl="1" marL="685800" rtl="0" algn="l">
              <a:lnSpc>
                <a:spcPct val="90000"/>
              </a:lnSpc>
              <a:spcBef>
                <a:spcPts val="500"/>
              </a:spcBef>
              <a:spcAft>
                <a:spcPts val="0"/>
              </a:spcAft>
              <a:buClr>
                <a:schemeClr val="dk1"/>
              </a:buClr>
              <a:buSzPts val="2400"/>
              <a:buNone/>
            </a:pPr>
            <a:r>
              <a:t/>
            </a:r>
            <a:endParaRPr>
              <a:latin typeface="Avenir"/>
              <a:ea typeface="Avenir"/>
              <a:cs typeface="Avenir"/>
              <a:sym typeface="Avenir"/>
            </a:endParaRPr>
          </a:p>
          <a:p>
            <a:pPr indent="-50800" lvl="0" marL="228600" rtl="0" algn="l">
              <a:lnSpc>
                <a:spcPct val="90000"/>
              </a:lnSpc>
              <a:spcBef>
                <a:spcPts val="1000"/>
              </a:spcBef>
              <a:spcAft>
                <a:spcPts val="0"/>
              </a:spcAft>
              <a:buClr>
                <a:schemeClr val="dk1"/>
              </a:buClr>
              <a:buSzPts val="2800"/>
              <a:buNone/>
            </a:pPr>
            <a:r>
              <a:t/>
            </a:r>
            <a:endParaRPr>
              <a:latin typeface="Avenir"/>
              <a:ea typeface="Avenir"/>
              <a:cs typeface="Avenir"/>
              <a:sym typeface="Avenir"/>
            </a:endParaRPr>
          </a:p>
        </p:txBody>
      </p:sp>
      <p:sp>
        <p:nvSpPr>
          <p:cNvPr id="132" name="Google Shape;132;p7"/>
          <p:cNvSpPr/>
          <p:nvPr/>
        </p:nvSpPr>
        <p:spPr>
          <a:xfrm>
            <a:off x="1110263" y="365126"/>
            <a:ext cx="1523606" cy="1325562"/>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3" name="Google Shape;133;p7"/>
          <p:cNvSpPr/>
          <p:nvPr/>
        </p:nvSpPr>
        <p:spPr>
          <a:xfrm>
            <a:off x="8738153" y="1825625"/>
            <a:ext cx="3216963" cy="4083947"/>
          </a:xfrm>
          <a:prstGeom prst="roundRect">
            <a:avLst>
              <a:gd fmla="val 16667" name="adj"/>
            </a:avLst>
          </a:prstGeom>
          <a:blipFill rotWithShape="1">
            <a:blip r:embed="rId4">
              <a:alphaModFix/>
            </a:blip>
            <a:stretch>
              <a:fillRect b="0" l="0" r="0" t="0"/>
            </a:stretch>
          </a:blipFill>
          <a:ln>
            <a:noFill/>
          </a:ln>
          <a:effectLst>
            <a:outerShdw blurRad="50800" sx="101000" rotWithShape="0" algn="l" dist="38100" sy="101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 name="Google Shape;134;p7"/>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9" name="Shape 139"/>
        <p:cNvGrpSpPr/>
        <p:nvPr/>
      </p:nvGrpSpPr>
      <p:grpSpPr>
        <a:xfrm>
          <a:off x="0" y="0"/>
          <a:ext cx="0" cy="0"/>
          <a:chOff x="0" y="0"/>
          <a:chExt cx="0" cy="0"/>
        </a:xfrm>
      </p:grpSpPr>
      <p:sp>
        <p:nvSpPr>
          <p:cNvPr id="140" name="Google Shape;140;p8"/>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Alan </a:t>
            </a:r>
            <a:r>
              <a:rPr lang="en-US">
                <a:latin typeface="Avenir"/>
                <a:ea typeface="Avenir"/>
                <a:cs typeface="Avenir"/>
                <a:sym typeface="Avenir"/>
              </a:rPr>
              <a:t>Turing</a:t>
            </a:r>
            <a:r>
              <a:rPr lang="en-US">
                <a:latin typeface="Avenir"/>
                <a:ea typeface="Avenir"/>
                <a:cs typeface="Avenir"/>
                <a:sym typeface="Avenir"/>
              </a:rPr>
              <a:t> and the Imitation Game – 1950’s</a:t>
            </a:r>
            <a:endParaRPr/>
          </a:p>
        </p:txBody>
      </p:sp>
      <p:sp>
        <p:nvSpPr>
          <p:cNvPr id="141" name="Google Shape;141;p8"/>
          <p:cNvSpPr txBox="1"/>
          <p:nvPr>
            <p:ph idx="1" type="body"/>
          </p:nvPr>
        </p:nvSpPr>
        <p:spPr>
          <a:xfrm>
            <a:off x="828261" y="1872146"/>
            <a:ext cx="7798904"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latin typeface="Avenir"/>
                <a:ea typeface="Avenir"/>
                <a:cs typeface="Avenir"/>
                <a:sym typeface="Avenir"/>
              </a:rPr>
              <a:t>“The new form of the problem can be described in terms of a game which we call the 'imitation game.’ It is played with three people, a man (A), a woman (B), and an interrogator (C) who may be of either sex. The interrogator stays in a room apart front the other two. The object of the game for the interrogator is to determine which of the other two is the man and which is the woman. He knows them by labels X and Y, and at the end of the game he says either "X is A and Y is B" or "X is B and Y is A. … We now ask the question, ‘What will happen when a machine takes the part of A in this game?’”</a:t>
            </a:r>
            <a:endParaRPr/>
          </a:p>
          <a:p>
            <a:pPr indent="-64135" lvl="0" marL="228600" rtl="0" algn="l">
              <a:lnSpc>
                <a:spcPct val="90000"/>
              </a:lnSpc>
              <a:spcBef>
                <a:spcPts val="1000"/>
              </a:spcBef>
              <a:spcAft>
                <a:spcPts val="0"/>
              </a:spcAft>
              <a:buClr>
                <a:schemeClr val="dk1"/>
              </a:buClr>
              <a:buSzPct val="100000"/>
              <a:buNone/>
            </a:pPr>
            <a:r>
              <a:t/>
            </a:r>
            <a:endParaRPr>
              <a:latin typeface="Avenir"/>
              <a:ea typeface="Avenir"/>
              <a:cs typeface="Avenir"/>
              <a:sym typeface="Avenir"/>
            </a:endParaRPr>
          </a:p>
          <a:p>
            <a:pPr indent="-64135" lvl="0" marL="228600" rtl="0" algn="l">
              <a:lnSpc>
                <a:spcPct val="90000"/>
              </a:lnSpc>
              <a:spcBef>
                <a:spcPts val="1000"/>
              </a:spcBef>
              <a:spcAft>
                <a:spcPts val="0"/>
              </a:spcAft>
              <a:buClr>
                <a:schemeClr val="dk1"/>
              </a:buClr>
              <a:buSzPct val="100000"/>
              <a:buNone/>
            </a:pPr>
            <a:r>
              <a:t/>
            </a:r>
            <a:endParaRPr>
              <a:latin typeface="Avenir"/>
              <a:ea typeface="Avenir"/>
              <a:cs typeface="Avenir"/>
              <a:sym typeface="Avenir"/>
            </a:endParaRPr>
          </a:p>
          <a:p>
            <a:pPr indent="-87630" lvl="1" marL="685800" rtl="0" algn="l">
              <a:lnSpc>
                <a:spcPct val="90000"/>
              </a:lnSpc>
              <a:spcBef>
                <a:spcPts val="500"/>
              </a:spcBef>
              <a:spcAft>
                <a:spcPts val="0"/>
              </a:spcAft>
              <a:buClr>
                <a:schemeClr val="dk1"/>
              </a:buClr>
              <a:buSzPct val="100000"/>
              <a:buNone/>
            </a:pPr>
            <a:r>
              <a:t/>
            </a:r>
            <a:endParaRPr>
              <a:latin typeface="Avenir"/>
              <a:ea typeface="Avenir"/>
              <a:cs typeface="Avenir"/>
              <a:sym typeface="Avenir"/>
            </a:endParaRPr>
          </a:p>
          <a:p>
            <a:pPr indent="-87630" lvl="1" marL="685800" rtl="0" algn="l">
              <a:lnSpc>
                <a:spcPct val="90000"/>
              </a:lnSpc>
              <a:spcBef>
                <a:spcPts val="500"/>
              </a:spcBef>
              <a:spcAft>
                <a:spcPts val="0"/>
              </a:spcAft>
              <a:buClr>
                <a:schemeClr val="dk1"/>
              </a:buClr>
              <a:buSzPct val="100000"/>
              <a:buNone/>
            </a:pPr>
            <a:r>
              <a:t/>
            </a:r>
            <a:endParaRPr>
              <a:latin typeface="Avenir"/>
              <a:ea typeface="Avenir"/>
              <a:cs typeface="Avenir"/>
              <a:sym typeface="Avenir"/>
            </a:endParaRPr>
          </a:p>
          <a:p>
            <a:pPr indent="-64135" lvl="0" marL="228600" rtl="0" algn="l">
              <a:lnSpc>
                <a:spcPct val="90000"/>
              </a:lnSpc>
              <a:spcBef>
                <a:spcPts val="1000"/>
              </a:spcBef>
              <a:spcAft>
                <a:spcPts val="0"/>
              </a:spcAft>
              <a:buClr>
                <a:schemeClr val="dk1"/>
              </a:buClr>
              <a:buSzPct val="100000"/>
              <a:buNone/>
            </a:pPr>
            <a:r>
              <a:t/>
            </a:r>
            <a:endParaRPr>
              <a:latin typeface="Avenir"/>
              <a:ea typeface="Avenir"/>
              <a:cs typeface="Avenir"/>
              <a:sym typeface="Avenir"/>
            </a:endParaRPr>
          </a:p>
        </p:txBody>
      </p:sp>
      <p:sp>
        <p:nvSpPr>
          <p:cNvPr id="142" name="Google Shape;142;p8"/>
          <p:cNvSpPr/>
          <p:nvPr/>
        </p:nvSpPr>
        <p:spPr>
          <a:xfrm>
            <a:off x="1110263" y="365126"/>
            <a:ext cx="1523606" cy="1325562"/>
          </a:xfrm>
          <a:prstGeom prst="ellipse">
            <a:avLst/>
          </a:prstGeom>
          <a:blipFill rotWithShape="1">
            <a:blip r:embed="rId3">
              <a:alphaModFix/>
            </a:blip>
            <a:stretch>
              <a:fillRect b="0" l="0" r="0" t="0"/>
            </a:stretch>
          </a:blip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 name="Google Shape;143;p8"/>
          <p:cNvSpPr/>
          <p:nvPr/>
        </p:nvSpPr>
        <p:spPr>
          <a:xfrm>
            <a:off x="8738153" y="1825625"/>
            <a:ext cx="3216963" cy="4083947"/>
          </a:xfrm>
          <a:prstGeom prst="roundRect">
            <a:avLst>
              <a:gd fmla="val 16667" name="adj"/>
            </a:avLst>
          </a:prstGeom>
          <a:blipFill rotWithShape="1">
            <a:blip r:embed="rId4">
              <a:alphaModFix/>
            </a:blip>
            <a:stretch>
              <a:fillRect b="0" l="0" r="0" t="0"/>
            </a:stretch>
          </a:blipFill>
          <a:ln>
            <a:noFill/>
          </a:ln>
          <a:effectLst>
            <a:outerShdw blurRad="50800" sx="101000" rotWithShape="0" algn="l" dist="38100" sy="101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8"/>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9" name="Shape 149"/>
        <p:cNvGrpSpPr/>
        <p:nvPr/>
      </p:nvGrpSpPr>
      <p:grpSpPr>
        <a:xfrm>
          <a:off x="0" y="0"/>
          <a:ext cx="0" cy="0"/>
          <a:chOff x="0" y="0"/>
          <a:chExt cx="0" cy="0"/>
        </a:xfrm>
      </p:grpSpPr>
      <p:sp>
        <p:nvSpPr>
          <p:cNvPr id="150" name="Google Shape;150;g363ab158ada_0_22"/>
          <p:cNvSpPr txBox="1"/>
          <p:nvPr>
            <p:ph type="title"/>
          </p:nvPr>
        </p:nvSpPr>
        <p:spPr>
          <a:xfrm>
            <a:off x="3051312" y="36512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The Birth of Machine Translation - 1950’s</a:t>
            </a:r>
            <a:endParaRPr/>
          </a:p>
        </p:txBody>
      </p:sp>
      <p:sp>
        <p:nvSpPr>
          <p:cNvPr id="151" name="Google Shape;151;g363ab158ada_0_22"/>
          <p:cNvSpPr txBox="1"/>
          <p:nvPr>
            <p:ph idx="1" type="body"/>
          </p:nvPr>
        </p:nvSpPr>
        <p:spPr>
          <a:xfrm>
            <a:off x="828250" y="1872150"/>
            <a:ext cx="6981600" cy="4751100"/>
          </a:xfrm>
          <a:prstGeom prst="rect">
            <a:avLst/>
          </a:prstGeom>
          <a:noFill/>
          <a:ln>
            <a:noFill/>
          </a:ln>
        </p:spPr>
        <p:txBody>
          <a:bodyPr anchorCtr="0" anchor="t" bIns="45700" lIns="91425" spcFirstLastPara="1" rIns="91425" wrap="square" tIns="45700">
            <a:normAutofit lnSpcReduction="10000"/>
          </a:bodyPr>
          <a:lstStyle/>
          <a:p>
            <a:pPr indent="-165100" lvl="0" marL="228600" rtl="0" algn="l">
              <a:lnSpc>
                <a:spcPct val="90000"/>
              </a:lnSpc>
              <a:spcBef>
                <a:spcPts val="0"/>
              </a:spcBef>
              <a:spcAft>
                <a:spcPts val="0"/>
              </a:spcAft>
              <a:buSzPts val="1800"/>
              <a:buFont typeface="Avenir"/>
              <a:buChar char="•"/>
            </a:pPr>
            <a:r>
              <a:rPr lang="en-US">
                <a:latin typeface="Avenir"/>
                <a:ea typeface="Avenir"/>
                <a:cs typeface="Avenir"/>
                <a:sym typeface="Avenir"/>
              </a:rPr>
              <a:t>1955 Georgetown-IBM Experiment: First major MT demo translating 60 Russian sentences into English using a small vocabulary and hand-crafted rule</a:t>
            </a:r>
            <a:endParaRPr>
              <a:latin typeface="Avenir"/>
              <a:ea typeface="Avenir"/>
              <a:cs typeface="Avenir"/>
              <a:sym typeface="Avenir"/>
            </a:endParaRPr>
          </a:p>
          <a:p>
            <a:pPr indent="0" lvl="0" marL="228600" rtl="0" algn="l">
              <a:lnSpc>
                <a:spcPct val="90000"/>
              </a:lnSpc>
              <a:spcBef>
                <a:spcPts val="0"/>
              </a:spcBef>
              <a:spcAft>
                <a:spcPts val="0"/>
              </a:spcAft>
              <a:buNone/>
            </a:pPr>
            <a:r>
              <a:t/>
            </a:r>
            <a:endParaRPr>
              <a:latin typeface="Avenir"/>
              <a:ea typeface="Avenir"/>
              <a:cs typeface="Avenir"/>
              <a:sym typeface="Avenir"/>
            </a:endParaRPr>
          </a:p>
          <a:p>
            <a:pPr indent="-228600" lvl="0" marL="228600" rtl="0" algn="l">
              <a:spcBef>
                <a:spcPts val="0"/>
              </a:spcBef>
              <a:spcAft>
                <a:spcPts val="0"/>
              </a:spcAft>
              <a:buSzPts val="1800"/>
              <a:buFont typeface="Avenir"/>
              <a:buChar char="•"/>
            </a:pPr>
            <a:r>
              <a:rPr lang="en-US">
                <a:latin typeface="Avenir"/>
                <a:ea typeface="Avenir"/>
                <a:cs typeface="Avenir"/>
                <a:sym typeface="Avenir"/>
              </a:rPr>
              <a:t>Noam Chomsky (1957): Introduced generative grammar, focusing on deep structure and universal rules of language.</a:t>
            </a:r>
            <a:endParaRPr>
              <a:latin typeface="Avenir"/>
              <a:ea typeface="Avenir"/>
              <a:cs typeface="Avenir"/>
              <a:sym typeface="Avenir"/>
            </a:endParaRPr>
          </a:p>
          <a:p>
            <a:pPr indent="-228600" lvl="1" marL="685800" rtl="0" algn="l">
              <a:spcBef>
                <a:spcPts val="0"/>
              </a:spcBef>
              <a:spcAft>
                <a:spcPts val="0"/>
              </a:spcAft>
              <a:buSzPts val="1800"/>
              <a:buFont typeface="Avenir"/>
              <a:buChar char="•"/>
            </a:pPr>
            <a:r>
              <a:rPr lang="en-US">
                <a:latin typeface="Avenir"/>
                <a:ea typeface="Avenir"/>
                <a:cs typeface="Avenir"/>
                <a:sym typeface="Avenir"/>
              </a:rPr>
              <a:t>Concern: Chomsky argued that language cannot be learned purely from statistical patterns; rules and structure were essential.</a:t>
            </a:r>
            <a:endParaRPr>
              <a:latin typeface="Avenir"/>
              <a:ea typeface="Avenir"/>
              <a:cs typeface="Avenir"/>
              <a:sym typeface="Avenir"/>
            </a:endParaRPr>
          </a:p>
          <a:p>
            <a:pPr indent="-228600" lvl="1" marL="685800" rtl="0" algn="l">
              <a:spcBef>
                <a:spcPts val="0"/>
              </a:spcBef>
              <a:spcAft>
                <a:spcPts val="0"/>
              </a:spcAft>
              <a:buSzPts val="1800"/>
              <a:buFont typeface="Avenir"/>
              <a:buChar char="•"/>
            </a:pPr>
            <a:r>
              <a:rPr lang="en-US">
                <a:latin typeface="Avenir"/>
                <a:ea typeface="Avenir"/>
                <a:cs typeface="Avenir"/>
                <a:sym typeface="Avenir"/>
              </a:rPr>
              <a:t>This influenced early MT to favor rule-based approaches over data-driven methods.</a:t>
            </a:r>
            <a:endParaRPr>
              <a:latin typeface="Avenir"/>
              <a:ea typeface="Avenir"/>
              <a:cs typeface="Avenir"/>
              <a:sym typeface="Avenir"/>
            </a:endParaRPr>
          </a:p>
          <a:p>
            <a:pPr indent="0" lvl="0" marL="228600" rtl="0" algn="l">
              <a:lnSpc>
                <a:spcPct val="90000"/>
              </a:lnSpc>
              <a:spcBef>
                <a:spcPts val="0"/>
              </a:spcBef>
              <a:spcAft>
                <a:spcPts val="0"/>
              </a:spcAft>
              <a:buNone/>
            </a:pPr>
            <a:r>
              <a:t/>
            </a:r>
            <a:endParaRPr>
              <a:latin typeface="Avenir"/>
              <a:ea typeface="Avenir"/>
              <a:cs typeface="Avenir"/>
              <a:sym typeface="Avenir"/>
            </a:endParaRPr>
          </a:p>
        </p:txBody>
      </p:sp>
      <p:sp>
        <p:nvSpPr>
          <p:cNvPr id="152" name="Google Shape;152;g363ab158ada_0_22"/>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53" name="Google Shape;153;g363ab158ada_0_22"/>
          <p:cNvPicPr preferRelativeResize="0"/>
          <p:nvPr/>
        </p:nvPicPr>
        <p:blipFill>
          <a:blip r:embed="rId3">
            <a:alphaModFix/>
          </a:blip>
          <a:stretch>
            <a:fillRect/>
          </a:stretch>
        </p:blipFill>
        <p:spPr>
          <a:xfrm>
            <a:off x="7938325" y="2286050"/>
            <a:ext cx="4077300" cy="29976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154" name="Google Shape;154;g363ab158ada_0_22"/>
          <p:cNvPicPr preferRelativeResize="0"/>
          <p:nvPr/>
        </p:nvPicPr>
        <p:blipFill rotWithShape="1">
          <a:blip r:embed="rId4">
            <a:alphaModFix/>
          </a:blip>
          <a:srcRect b="19841" l="0" r="0" t="3105"/>
          <a:stretch/>
        </p:blipFill>
        <p:spPr>
          <a:xfrm>
            <a:off x="1336625" y="209125"/>
            <a:ext cx="1452300" cy="14817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9" name="Shape 159"/>
        <p:cNvGrpSpPr/>
        <p:nvPr/>
      </p:nvGrpSpPr>
      <p:grpSpPr>
        <a:xfrm>
          <a:off x="0" y="0"/>
          <a:ext cx="0" cy="0"/>
          <a:chOff x="0" y="0"/>
          <a:chExt cx="0" cy="0"/>
        </a:xfrm>
      </p:grpSpPr>
      <p:sp>
        <p:nvSpPr>
          <p:cNvPr id="160" name="Google Shape;160;p10"/>
          <p:cNvSpPr txBox="1"/>
          <p:nvPr>
            <p:ph type="title"/>
          </p:nvPr>
        </p:nvSpPr>
        <p:spPr>
          <a:xfrm>
            <a:off x="3051312" y="365125"/>
            <a:ext cx="8302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Human </a:t>
            </a:r>
            <a:r>
              <a:rPr lang="en-US">
                <a:latin typeface="Avenir"/>
                <a:ea typeface="Avenir"/>
                <a:cs typeface="Avenir"/>
                <a:sym typeface="Avenir"/>
              </a:rPr>
              <a:t>Neuron - Hodgkin &amp; Huxley</a:t>
            </a:r>
            <a:r>
              <a:rPr lang="en-US">
                <a:latin typeface="Avenir"/>
                <a:ea typeface="Avenir"/>
                <a:cs typeface="Avenir"/>
                <a:sym typeface="Avenir"/>
              </a:rPr>
              <a:t> - 1952</a:t>
            </a:r>
            <a:endParaRPr/>
          </a:p>
        </p:txBody>
      </p:sp>
      <p:sp>
        <p:nvSpPr>
          <p:cNvPr id="161" name="Google Shape;161;p10"/>
          <p:cNvSpPr txBox="1"/>
          <p:nvPr>
            <p:ph idx="1" type="body"/>
          </p:nvPr>
        </p:nvSpPr>
        <p:spPr>
          <a:xfrm>
            <a:off x="465375" y="1825625"/>
            <a:ext cx="6722700" cy="4897800"/>
          </a:xfrm>
          <a:prstGeom prst="rect">
            <a:avLst/>
          </a:prstGeom>
          <a:noFill/>
          <a:ln>
            <a:noFill/>
          </a:ln>
        </p:spPr>
        <p:txBody>
          <a:bodyPr anchorCtr="0" anchor="t" bIns="45700" lIns="91425" spcFirstLastPara="1" rIns="91425" wrap="square" tIns="45700">
            <a:normAutofit fontScale="70000" lnSpcReduction="20000"/>
          </a:bodyPr>
          <a:lstStyle/>
          <a:p>
            <a:pPr indent="-300990" lvl="0" marL="228600" marR="0" rtl="0" algn="l">
              <a:lnSpc>
                <a:spcPct val="90000"/>
              </a:lnSpc>
              <a:spcBef>
                <a:spcPts val="1000"/>
              </a:spcBef>
              <a:spcAft>
                <a:spcPts val="0"/>
              </a:spcAft>
              <a:buSzPct val="100000"/>
              <a:buFont typeface="Avenir"/>
              <a:buChar char="●"/>
            </a:pPr>
            <a:r>
              <a:rPr lang="en-US" sz="4200">
                <a:latin typeface="Avenir"/>
                <a:ea typeface="Avenir"/>
                <a:cs typeface="Avenir"/>
                <a:sym typeface="Avenir"/>
              </a:rPr>
              <a:t>Alan Hodgkin – British physiologist.</a:t>
            </a:r>
            <a:endParaRPr sz="4200">
              <a:latin typeface="Avenir"/>
              <a:ea typeface="Avenir"/>
              <a:cs typeface="Avenir"/>
              <a:sym typeface="Avenir"/>
            </a:endParaRPr>
          </a:p>
          <a:p>
            <a:pPr indent="-300990" lvl="0" marL="228600" marR="0" rtl="0" algn="l">
              <a:lnSpc>
                <a:spcPct val="90000"/>
              </a:lnSpc>
              <a:spcBef>
                <a:spcPts val="0"/>
              </a:spcBef>
              <a:spcAft>
                <a:spcPts val="0"/>
              </a:spcAft>
              <a:buSzPct val="100000"/>
              <a:buFont typeface="Avenir"/>
              <a:buChar char="●"/>
            </a:pPr>
            <a:r>
              <a:rPr lang="en-US" sz="4200">
                <a:latin typeface="Avenir"/>
                <a:ea typeface="Avenir"/>
                <a:cs typeface="Avenir"/>
                <a:sym typeface="Avenir"/>
              </a:rPr>
              <a:t>Andrew Huxley – British physiologist and biophysicist</a:t>
            </a:r>
            <a:endParaRPr sz="4200">
              <a:latin typeface="Avenir"/>
              <a:ea typeface="Avenir"/>
              <a:cs typeface="Avenir"/>
              <a:sym typeface="Avenir"/>
            </a:endParaRPr>
          </a:p>
          <a:p>
            <a:pPr indent="-300990" lvl="0" marL="228600" marR="0" rtl="0" algn="l">
              <a:lnSpc>
                <a:spcPct val="90000"/>
              </a:lnSpc>
              <a:spcBef>
                <a:spcPts val="0"/>
              </a:spcBef>
              <a:spcAft>
                <a:spcPts val="0"/>
              </a:spcAft>
              <a:buSzPct val="100000"/>
              <a:buFont typeface="Avenir"/>
              <a:buChar char="●"/>
            </a:pPr>
            <a:r>
              <a:rPr lang="en-US" sz="4200">
                <a:latin typeface="Avenir"/>
                <a:ea typeface="Avenir"/>
                <a:cs typeface="Avenir"/>
                <a:sym typeface="Avenir"/>
              </a:rPr>
              <a:t>Awarded the 1963 Nobel Prize in Physiology or Medicine (with John Eccles)</a:t>
            </a:r>
            <a:endParaRPr sz="4200">
              <a:latin typeface="Avenir"/>
              <a:ea typeface="Avenir"/>
              <a:cs typeface="Avenir"/>
              <a:sym typeface="Avenir"/>
            </a:endParaRPr>
          </a:p>
          <a:p>
            <a:pPr indent="-300990" lvl="0" marL="228600" marR="0" rtl="0" algn="l">
              <a:lnSpc>
                <a:spcPct val="90000"/>
              </a:lnSpc>
              <a:spcBef>
                <a:spcPts val="0"/>
              </a:spcBef>
              <a:spcAft>
                <a:spcPts val="0"/>
              </a:spcAft>
              <a:buSzPct val="100000"/>
              <a:buFont typeface="Avenir"/>
              <a:buChar char="●"/>
            </a:pPr>
            <a:r>
              <a:rPr lang="en-US" sz="4200">
                <a:latin typeface="Avenir"/>
                <a:ea typeface="Avenir"/>
                <a:cs typeface="Avenir"/>
                <a:sym typeface="Avenir"/>
              </a:rPr>
              <a:t>Provided the first quantitative model of how neurons work.</a:t>
            </a:r>
            <a:endParaRPr sz="4200">
              <a:latin typeface="Avenir"/>
              <a:ea typeface="Avenir"/>
              <a:cs typeface="Avenir"/>
              <a:sym typeface="Avenir"/>
            </a:endParaRPr>
          </a:p>
          <a:p>
            <a:pPr indent="-300990" lvl="0" marL="228600" marR="0" rtl="0" algn="l">
              <a:lnSpc>
                <a:spcPct val="90000"/>
              </a:lnSpc>
              <a:spcBef>
                <a:spcPts val="0"/>
              </a:spcBef>
              <a:spcAft>
                <a:spcPts val="0"/>
              </a:spcAft>
              <a:buSzPct val="100000"/>
              <a:buFont typeface="Avenir"/>
              <a:buChar char="●"/>
            </a:pPr>
            <a:r>
              <a:rPr lang="en-US" sz="4200">
                <a:latin typeface="Avenir"/>
                <a:ea typeface="Avenir"/>
                <a:cs typeface="Avenir"/>
                <a:sym typeface="Avenir"/>
              </a:rPr>
              <a:t>Inspired early artificial neural networks by showing:</a:t>
            </a:r>
            <a:endParaRPr sz="4200">
              <a:latin typeface="Avenir"/>
              <a:ea typeface="Avenir"/>
              <a:cs typeface="Avenir"/>
              <a:sym typeface="Avenir"/>
            </a:endParaRPr>
          </a:p>
          <a:p>
            <a:pPr indent="-300990" lvl="1" marL="685800" marR="0" rtl="0" algn="l">
              <a:lnSpc>
                <a:spcPct val="90000"/>
              </a:lnSpc>
              <a:spcBef>
                <a:spcPts val="0"/>
              </a:spcBef>
              <a:spcAft>
                <a:spcPts val="0"/>
              </a:spcAft>
              <a:buSzPct val="100000"/>
              <a:buFont typeface="Avenir"/>
              <a:buChar char="○"/>
            </a:pPr>
            <a:r>
              <a:rPr lang="en-US" sz="4200">
                <a:latin typeface="Avenir"/>
                <a:ea typeface="Avenir"/>
                <a:cs typeface="Avenir"/>
                <a:sym typeface="Avenir"/>
              </a:rPr>
              <a:t>Neurons can be modeled mathematically.</a:t>
            </a:r>
            <a:endParaRPr sz="4200">
              <a:latin typeface="Avenir"/>
              <a:ea typeface="Avenir"/>
              <a:cs typeface="Avenir"/>
              <a:sym typeface="Avenir"/>
            </a:endParaRPr>
          </a:p>
          <a:p>
            <a:pPr indent="-300990" lvl="1" marL="685800" marR="0" rtl="0" algn="l">
              <a:lnSpc>
                <a:spcPct val="90000"/>
              </a:lnSpc>
              <a:spcBef>
                <a:spcPts val="0"/>
              </a:spcBef>
              <a:spcAft>
                <a:spcPts val="0"/>
              </a:spcAft>
              <a:buSzPct val="100000"/>
              <a:buFont typeface="Avenir"/>
              <a:buChar char="○"/>
            </a:pPr>
            <a:r>
              <a:rPr lang="en-US" sz="4200">
                <a:latin typeface="Avenir"/>
                <a:ea typeface="Avenir"/>
                <a:cs typeface="Avenir"/>
                <a:sym typeface="Avenir"/>
              </a:rPr>
              <a:t>Information is transmitted via signals that follow predictable rules.</a:t>
            </a:r>
            <a:endParaRPr>
              <a:latin typeface="Avenir"/>
              <a:ea typeface="Avenir"/>
              <a:cs typeface="Avenir"/>
              <a:sym typeface="Avenir"/>
            </a:endParaRPr>
          </a:p>
        </p:txBody>
      </p:sp>
      <p:sp>
        <p:nvSpPr>
          <p:cNvPr id="162" name="Google Shape;162;p10"/>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63" name="Google Shape;163;p10"/>
          <p:cNvPicPr preferRelativeResize="0"/>
          <p:nvPr/>
        </p:nvPicPr>
        <p:blipFill rotWithShape="1">
          <a:blip r:embed="rId3">
            <a:alphaModFix/>
          </a:blip>
          <a:srcRect b="0" l="0" r="25216" t="0"/>
          <a:stretch/>
        </p:blipFill>
        <p:spPr>
          <a:xfrm>
            <a:off x="1058950" y="448763"/>
            <a:ext cx="1632000" cy="1158300"/>
          </a:xfrm>
          <a:prstGeom prst="ellipse">
            <a:avLst/>
          </a:prstGeom>
          <a:noFill/>
          <a:ln>
            <a:noFill/>
          </a:ln>
        </p:spPr>
      </p:pic>
      <p:pic>
        <p:nvPicPr>
          <p:cNvPr id="164" name="Google Shape;164;p10"/>
          <p:cNvPicPr preferRelativeResize="0"/>
          <p:nvPr/>
        </p:nvPicPr>
        <p:blipFill>
          <a:blip r:embed="rId4">
            <a:alphaModFix/>
          </a:blip>
          <a:stretch>
            <a:fillRect/>
          </a:stretch>
        </p:blipFill>
        <p:spPr>
          <a:xfrm>
            <a:off x="7371425" y="2435249"/>
            <a:ext cx="4656000" cy="22935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9" name="Shape 169"/>
        <p:cNvGrpSpPr/>
        <p:nvPr/>
      </p:nvGrpSpPr>
      <p:grpSpPr>
        <a:xfrm>
          <a:off x="0" y="0"/>
          <a:ext cx="0" cy="0"/>
          <a:chOff x="0" y="0"/>
          <a:chExt cx="0" cy="0"/>
        </a:xfrm>
      </p:grpSpPr>
      <p:sp>
        <p:nvSpPr>
          <p:cNvPr id="170" name="Google Shape;170;g363ac02c75a_1_81"/>
          <p:cNvSpPr txBox="1"/>
          <p:nvPr>
            <p:ph type="title"/>
          </p:nvPr>
        </p:nvSpPr>
        <p:spPr>
          <a:xfrm>
            <a:off x="2794587" y="438475"/>
            <a:ext cx="8302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venir"/>
              <a:buNone/>
            </a:pPr>
            <a:r>
              <a:rPr lang="en-US">
                <a:latin typeface="Avenir"/>
                <a:ea typeface="Avenir"/>
                <a:cs typeface="Avenir"/>
                <a:sym typeface="Avenir"/>
              </a:rPr>
              <a:t>Symbolic</a:t>
            </a:r>
            <a:r>
              <a:rPr lang="en-US">
                <a:latin typeface="Avenir"/>
                <a:ea typeface="Avenir"/>
                <a:cs typeface="Avenir"/>
                <a:sym typeface="Avenir"/>
              </a:rPr>
              <a:t> AI &amp; Logic Theorist - 1955</a:t>
            </a:r>
            <a:r>
              <a:rPr lang="en-US">
                <a:latin typeface="Avenir"/>
                <a:ea typeface="Avenir"/>
                <a:cs typeface="Avenir"/>
                <a:sym typeface="Avenir"/>
              </a:rPr>
              <a:t> </a:t>
            </a:r>
            <a:endParaRPr/>
          </a:p>
        </p:txBody>
      </p:sp>
      <p:sp>
        <p:nvSpPr>
          <p:cNvPr id="171" name="Google Shape;171;g363ac02c75a_1_81"/>
          <p:cNvSpPr txBox="1"/>
          <p:nvPr>
            <p:ph idx="1" type="body"/>
          </p:nvPr>
        </p:nvSpPr>
        <p:spPr>
          <a:xfrm>
            <a:off x="465375" y="1825625"/>
            <a:ext cx="6881700" cy="4897800"/>
          </a:xfrm>
          <a:prstGeom prst="rect">
            <a:avLst/>
          </a:prstGeom>
          <a:noFill/>
          <a:ln>
            <a:noFill/>
          </a:ln>
        </p:spPr>
        <p:txBody>
          <a:bodyPr anchorCtr="0" anchor="t" bIns="45700" lIns="91425" spcFirstLastPara="1" rIns="91425" wrap="square" tIns="45700">
            <a:normAutofit fontScale="77500" lnSpcReduction="20000"/>
          </a:bodyPr>
          <a:lstStyle/>
          <a:p>
            <a:pPr indent="-317182" lvl="0" marL="457200" rtl="0" algn="l">
              <a:spcBef>
                <a:spcPts val="1000"/>
              </a:spcBef>
              <a:spcAft>
                <a:spcPts val="0"/>
              </a:spcAft>
              <a:buSzPct val="51670"/>
              <a:buFont typeface="Avenir"/>
              <a:buChar char="●"/>
            </a:pPr>
            <a:r>
              <a:rPr b="1" lang="en-US" sz="3483">
                <a:latin typeface="Avenir"/>
                <a:ea typeface="Avenir"/>
                <a:cs typeface="Avenir"/>
                <a:sym typeface="Avenir"/>
              </a:rPr>
              <a:t>Symbolic AI-</a:t>
            </a:r>
            <a:r>
              <a:rPr lang="en-US" sz="3483">
                <a:latin typeface="Avenir"/>
                <a:ea typeface="Avenir"/>
                <a:cs typeface="Avenir"/>
                <a:sym typeface="Avenir"/>
              </a:rPr>
              <a:t> Approach to AI where knowledge is represented as symbols and manipulated by logical rules.</a:t>
            </a:r>
            <a:endParaRPr sz="3483">
              <a:latin typeface="Avenir"/>
              <a:ea typeface="Avenir"/>
              <a:cs typeface="Avenir"/>
              <a:sym typeface="Avenir"/>
            </a:endParaRPr>
          </a:p>
          <a:p>
            <a:pPr indent="-317182" lvl="0" marL="457200" rtl="0" algn="l">
              <a:spcBef>
                <a:spcPts val="0"/>
              </a:spcBef>
              <a:spcAft>
                <a:spcPts val="0"/>
              </a:spcAft>
              <a:buSzPct val="51670"/>
              <a:buFont typeface="Avenir"/>
              <a:buChar char="●"/>
            </a:pPr>
            <a:r>
              <a:rPr b="1" lang="en-US" sz="3483">
                <a:latin typeface="Avenir"/>
                <a:ea typeface="Avenir"/>
                <a:cs typeface="Avenir"/>
                <a:sym typeface="Avenir"/>
              </a:rPr>
              <a:t>Logic Theorist</a:t>
            </a:r>
            <a:endParaRPr b="1" sz="3483">
              <a:latin typeface="Avenir"/>
              <a:ea typeface="Avenir"/>
              <a:cs typeface="Avenir"/>
              <a:sym typeface="Avenir"/>
            </a:endParaRPr>
          </a:p>
          <a:p>
            <a:pPr indent="-317182" lvl="1" marL="914400" rtl="0" algn="l">
              <a:spcBef>
                <a:spcPts val="0"/>
              </a:spcBef>
              <a:spcAft>
                <a:spcPts val="0"/>
              </a:spcAft>
              <a:buSzPct val="51670"/>
              <a:buFont typeface="Avenir"/>
              <a:buChar char="○"/>
            </a:pPr>
            <a:r>
              <a:rPr lang="en-US" sz="3483">
                <a:latin typeface="Avenir"/>
                <a:ea typeface="Avenir"/>
                <a:cs typeface="Avenir"/>
                <a:sym typeface="Avenir"/>
              </a:rPr>
              <a:t>Considered the first AI program.</a:t>
            </a:r>
            <a:endParaRPr sz="3483">
              <a:latin typeface="Avenir"/>
              <a:ea typeface="Avenir"/>
              <a:cs typeface="Avenir"/>
              <a:sym typeface="Avenir"/>
            </a:endParaRPr>
          </a:p>
          <a:p>
            <a:pPr indent="-317182" lvl="1" marL="914400" rtl="0" algn="l">
              <a:spcBef>
                <a:spcPts val="0"/>
              </a:spcBef>
              <a:spcAft>
                <a:spcPts val="0"/>
              </a:spcAft>
              <a:buSzPct val="51670"/>
              <a:buFont typeface="Avenir"/>
              <a:buChar char="○"/>
            </a:pPr>
            <a:r>
              <a:rPr lang="en-US" sz="3483">
                <a:latin typeface="Avenir"/>
                <a:ea typeface="Avenir"/>
                <a:cs typeface="Avenir"/>
                <a:sym typeface="Avenir"/>
              </a:rPr>
              <a:t>Designed to prove mathematical theorems from Principia Mathematica (Whitehead &amp; Russell).</a:t>
            </a:r>
            <a:endParaRPr sz="3483">
              <a:latin typeface="Avenir"/>
              <a:ea typeface="Avenir"/>
              <a:cs typeface="Avenir"/>
              <a:sym typeface="Avenir"/>
            </a:endParaRPr>
          </a:p>
          <a:p>
            <a:pPr indent="-317182" lvl="0" marL="457200" rtl="0" algn="l">
              <a:spcBef>
                <a:spcPts val="0"/>
              </a:spcBef>
              <a:spcAft>
                <a:spcPts val="0"/>
              </a:spcAft>
              <a:buSzPct val="51670"/>
              <a:buFont typeface="Avenir"/>
              <a:buChar char="●"/>
            </a:pPr>
            <a:r>
              <a:rPr lang="en-US" sz="3483">
                <a:latin typeface="Avenir"/>
                <a:ea typeface="Avenir"/>
                <a:cs typeface="Avenir"/>
                <a:sym typeface="Avenir"/>
              </a:rPr>
              <a:t>Used heuristic search to mimic human problem-solving:</a:t>
            </a:r>
            <a:endParaRPr sz="3483">
              <a:latin typeface="Avenir"/>
              <a:ea typeface="Avenir"/>
              <a:cs typeface="Avenir"/>
              <a:sym typeface="Avenir"/>
            </a:endParaRPr>
          </a:p>
          <a:p>
            <a:pPr indent="-317182" lvl="1" marL="914400" rtl="0" algn="l">
              <a:spcBef>
                <a:spcPts val="0"/>
              </a:spcBef>
              <a:spcAft>
                <a:spcPts val="0"/>
              </a:spcAft>
              <a:buSzPct val="51670"/>
              <a:buFont typeface="Avenir"/>
              <a:buChar char="○"/>
            </a:pPr>
            <a:r>
              <a:rPr lang="en-US" sz="3483">
                <a:latin typeface="Avenir"/>
                <a:ea typeface="Avenir"/>
                <a:cs typeface="Avenir"/>
                <a:sym typeface="Avenir"/>
              </a:rPr>
              <a:t>Applied general rules.</a:t>
            </a:r>
            <a:endParaRPr sz="3483">
              <a:latin typeface="Avenir"/>
              <a:ea typeface="Avenir"/>
              <a:cs typeface="Avenir"/>
              <a:sym typeface="Avenir"/>
            </a:endParaRPr>
          </a:p>
          <a:p>
            <a:pPr indent="-317182" lvl="1" marL="914400" rtl="0" algn="l">
              <a:spcBef>
                <a:spcPts val="0"/>
              </a:spcBef>
              <a:spcAft>
                <a:spcPts val="0"/>
              </a:spcAft>
              <a:buSzPct val="51670"/>
              <a:buFont typeface="Avenir"/>
              <a:buChar char="○"/>
            </a:pPr>
            <a:r>
              <a:rPr lang="en-US" sz="3483">
                <a:latin typeface="Avenir"/>
                <a:ea typeface="Avenir"/>
                <a:cs typeface="Avenir"/>
                <a:sym typeface="Avenir"/>
              </a:rPr>
              <a:t>Tried promising approaches first (rather than brute force).</a:t>
            </a:r>
            <a:endParaRPr sz="3483">
              <a:latin typeface="Avenir"/>
              <a:ea typeface="Avenir"/>
              <a:cs typeface="Avenir"/>
              <a:sym typeface="Avenir"/>
            </a:endParaRPr>
          </a:p>
          <a:p>
            <a:pPr indent="-317182" lvl="0" marL="457200" rtl="0" algn="l">
              <a:spcBef>
                <a:spcPts val="0"/>
              </a:spcBef>
              <a:spcAft>
                <a:spcPts val="0"/>
              </a:spcAft>
              <a:buSzPct val="51670"/>
              <a:buFont typeface="Avenir"/>
              <a:buChar char="●"/>
            </a:pPr>
            <a:r>
              <a:rPr lang="en-US" sz="3483">
                <a:latin typeface="Avenir"/>
                <a:ea typeface="Avenir"/>
                <a:cs typeface="Avenir"/>
                <a:sym typeface="Avenir"/>
              </a:rPr>
              <a:t>Successfully proved 38 of the first 52 theorems, sometimes with more elegant proofs than humans.</a:t>
            </a:r>
            <a:endParaRPr sz="3483">
              <a:latin typeface="Avenir"/>
              <a:ea typeface="Avenir"/>
              <a:cs typeface="Avenir"/>
              <a:sym typeface="Avenir"/>
            </a:endParaRPr>
          </a:p>
        </p:txBody>
      </p:sp>
      <p:sp>
        <p:nvSpPr>
          <p:cNvPr id="172" name="Google Shape;172;g363ac02c75a_1_81"/>
          <p:cNvSpPr/>
          <p:nvPr/>
        </p:nvSpPr>
        <p:spPr>
          <a:xfrm>
            <a:off x="0" y="0"/>
            <a:ext cx="161400" cy="6858000"/>
          </a:xfrm>
          <a:prstGeom prst="rect">
            <a:avLst/>
          </a:prstGeom>
          <a:gradFill>
            <a:gsLst>
              <a:gs pos="0">
                <a:srgbClr val="F47321"/>
              </a:gs>
              <a:gs pos="87000">
                <a:srgbClr val="005030"/>
              </a:gs>
              <a:gs pos="100000">
                <a:srgbClr val="00503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73" name="Google Shape;173;g363ac02c75a_1_81"/>
          <p:cNvPicPr preferRelativeResize="0"/>
          <p:nvPr/>
        </p:nvPicPr>
        <p:blipFill>
          <a:blip r:embed="rId3">
            <a:alphaModFix/>
          </a:blip>
          <a:stretch>
            <a:fillRect/>
          </a:stretch>
        </p:blipFill>
        <p:spPr>
          <a:xfrm>
            <a:off x="1203775" y="522175"/>
            <a:ext cx="1326900" cy="1158300"/>
          </a:xfrm>
          <a:prstGeom prst="ellipse">
            <a:avLst/>
          </a:prstGeom>
          <a:noFill/>
          <a:ln>
            <a:noFill/>
          </a:ln>
        </p:spPr>
      </p:pic>
      <p:pic>
        <p:nvPicPr>
          <p:cNvPr id="174" name="Google Shape;174;g363ac02c75a_1_81"/>
          <p:cNvPicPr preferRelativeResize="0"/>
          <p:nvPr/>
        </p:nvPicPr>
        <p:blipFill>
          <a:blip r:embed="rId4">
            <a:alphaModFix/>
          </a:blip>
          <a:stretch>
            <a:fillRect/>
          </a:stretch>
        </p:blipFill>
        <p:spPr>
          <a:xfrm>
            <a:off x="7274250" y="2931225"/>
            <a:ext cx="4816800" cy="1567500"/>
          </a:xfrm>
          <a:prstGeom prst="roundRect">
            <a:avLst>
              <a:gd fmla="val 16667"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2025-07-05T12:48:20Z</dcterms:created>
  <dc:creator>Connors, Collin Dey</dc:creator>
</cp:coreProperties>
</file>